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中田加寿子" initials="中田加寿子" lastIdx="1" clrIdx="0">
    <p:extLst>
      <p:ext uri="{19B8F6BF-5375-455C-9EA6-DF929625EA0E}">
        <p15:presenceInfo xmlns:p15="http://schemas.microsoft.com/office/powerpoint/2012/main" userId="中田加寿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29T18:22:26.307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3BD762-5326-483E-AF01-85E63CB2E387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5DE8B64A-6DF2-4A43-BA9D-B95C9FA62494}">
      <dgm:prSet phldrT="[テキスト]"/>
      <dgm:spPr/>
      <dgm:t>
        <a:bodyPr/>
        <a:lstStyle/>
        <a:p>
          <a:r>
            <a:rPr kumimoji="1" lang="en-US" altLang="ja-JP" dirty="0"/>
            <a:t>Analysis</a:t>
          </a:r>
          <a:endParaRPr kumimoji="1" lang="ja-JP" altLang="en-US" dirty="0"/>
        </a:p>
      </dgm:t>
    </dgm:pt>
    <dgm:pt modelId="{11705954-B182-4FB7-9176-7FBF81E84362}" type="parTrans" cxnId="{2B509AD5-132D-4795-B0C1-CA5893E2F9D3}">
      <dgm:prSet/>
      <dgm:spPr/>
      <dgm:t>
        <a:bodyPr/>
        <a:lstStyle/>
        <a:p>
          <a:endParaRPr kumimoji="1" lang="ja-JP" altLang="en-US"/>
        </a:p>
      </dgm:t>
    </dgm:pt>
    <dgm:pt modelId="{E66B54CA-0AC0-4CEF-9353-6C0E35586FC6}" type="sibTrans" cxnId="{2B509AD5-132D-4795-B0C1-CA5893E2F9D3}">
      <dgm:prSet/>
      <dgm:spPr/>
      <dgm:t>
        <a:bodyPr/>
        <a:lstStyle/>
        <a:p>
          <a:endParaRPr kumimoji="1" lang="ja-JP" altLang="en-US"/>
        </a:p>
      </dgm:t>
    </dgm:pt>
    <dgm:pt modelId="{8AA2DAAA-8E2C-4F81-B366-A2A6392F46EB}">
      <dgm:prSet phldrT="[テキスト]"/>
      <dgm:spPr/>
      <dgm:t>
        <a:bodyPr/>
        <a:lstStyle/>
        <a:p>
          <a:r>
            <a:rPr kumimoji="1" lang="en-US" altLang="ja-JP" dirty="0"/>
            <a:t>Design</a:t>
          </a:r>
          <a:endParaRPr kumimoji="1" lang="ja-JP" altLang="en-US" dirty="0"/>
        </a:p>
      </dgm:t>
    </dgm:pt>
    <dgm:pt modelId="{F05CFB8D-3F71-47EB-A88B-7730949C8197}" type="parTrans" cxnId="{649D8967-7566-4B78-8CFC-5BD1FE112C58}">
      <dgm:prSet/>
      <dgm:spPr/>
      <dgm:t>
        <a:bodyPr/>
        <a:lstStyle/>
        <a:p>
          <a:endParaRPr kumimoji="1" lang="ja-JP" altLang="en-US"/>
        </a:p>
      </dgm:t>
    </dgm:pt>
    <dgm:pt modelId="{595EE403-A92E-4268-9DA1-29FAC99567E7}" type="sibTrans" cxnId="{649D8967-7566-4B78-8CFC-5BD1FE112C58}">
      <dgm:prSet/>
      <dgm:spPr/>
      <dgm:t>
        <a:bodyPr/>
        <a:lstStyle/>
        <a:p>
          <a:endParaRPr kumimoji="1" lang="ja-JP" altLang="en-US"/>
        </a:p>
      </dgm:t>
    </dgm:pt>
    <dgm:pt modelId="{66D8BC29-9C65-4F10-A6FC-136B5A1F0FC3}">
      <dgm:prSet phldrT="[テキスト]"/>
      <dgm:spPr/>
      <dgm:t>
        <a:bodyPr/>
        <a:lstStyle/>
        <a:p>
          <a:r>
            <a:rPr kumimoji="1" lang="en-US" altLang="ja-JP" dirty="0"/>
            <a:t>Implementation</a:t>
          </a:r>
          <a:endParaRPr kumimoji="1" lang="ja-JP" altLang="en-US" dirty="0"/>
        </a:p>
      </dgm:t>
    </dgm:pt>
    <dgm:pt modelId="{F97A551F-6A3E-4DBF-BB0A-126523D54413}" type="parTrans" cxnId="{2F2A98D1-89D8-4D6B-A7DC-EA3B9939017B}">
      <dgm:prSet/>
      <dgm:spPr/>
      <dgm:t>
        <a:bodyPr/>
        <a:lstStyle/>
        <a:p>
          <a:endParaRPr kumimoji="1" lang="ja-JP" altLang="en-US"/>
        </a:p>
      </dgm:t>
    </dgm:pt>
    <dgm:pt modelId="{922462FF-CC1F-44E5-9035-1E587C3DA40D}" type="sibTrans" cxnId="{2F2A98D1-89D8-4D6B-A7DC-EA3B9939017B}">
      <dgm:prSet/>
      <dgm:spPr/>
      <dgm:t>
        <a:bodyPr/>
        <a:lstStyle/>
        <a:p>
          <a:endParaRPr kumimoji="1" lang="ja-JP" altLang="en-US"/>
        </a:p>
      </dgm:t>
    </dgm:pt>
    <dgm:pt modelId="{0E03294D-4798-401C-841B-AE8CF84C683C}" type="pres">
      <dgm:prSet presAssocID="{3E3BD762-5326-483E-AF01-85E63CB2E387}" presName="Name0" presStyleCnt="0">
        <dgm:presLayoutVars>
          <dgm:dir/>
          <dgm:animLvl val="lvl"/>
          <dgm:resizeHandles val="exact"/>
        </dgm:presLayoutVars>
      </dgm:prSet>
      <dgm:spPr/>
    </dgm:pt>
    <dgm:pt modelId="{BAEC5CA7-CF18-4C85-AA21-708366C09C53}" type="pres">
      <dgm:prSet presAssocID="{5DE8B64A-6DF2-4A43-BA9D-B95C9FA62494}" presName="parTxOnly" presStyleLbl="node1" presStyleIdx="0" presStyleCnt="3" custLinFactNeighborX="-43945" custLinFactNeighborY="128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A1CCAA8-5EB3-483B-A1BB-BB6A613DD8DB}" type="pres">
      <dgm:prSet presAssocID="{E66B54CA-0AC0-4CEF-9353-6C0E35586FC6}" presName="parTxOnlySpace" presStyleCnt="0"/>
      <dgm:spPr/>
    </dgm:pt>
    <dgm:pt modelId="{053FDC3E-8A25-4DCB-96EF-018E2C4131E7}" type="pres">
      <dgm:prSet presAssocID="{8AA2DAAA-8E2C-4F81-B366-A2A6392F46E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AF76863-6A07-4827-A612-601A9ABEC77F}" type="pres">
      <dgm:prSet presAssocID="{595EE403-A92E-4268-9DA1-29FAC99567E7}" presName="parTxOnlySpace" presStyleCnt="0"/>
      <dgm:spPr/>
    </dgm:pt>
    <dgm:pt modelId="{32F5E643-F8D2-4B17-A6A4-1BBD3496627B}" type="pres">
      <dgm:prSet presAssocID="{66D8BC29-9C65-4F10-A6FC-136B5A1F0FC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49D8967-7566-4B78-8CFC-5BD1FE112C58}" srcId="{3E3BD762-5326-483E-AF01-85E63CB2E387}" destId="{8AA2DAAA-8E2C-4F81-B366-A2A6392F46EB}" srcOrd="1" destOrd="0" parTransId="{F05CFB8D-3F71-47EB-A88B-7730949C8197}" sibTransId="{595EE403-A92E-4268-9DA1-29FAC99567E7}"/>
    <dgm:cxn modelId="{6BCE710B-F1E0-4BE5-AC73-4A266A852FA3}" type="presOf" srcId="{3E3BD762-5326-483E-AF01-85E63CB2E387}" destId="{0E03294D-4798-401C-841B-AE8CF84C683C}" srcOrd="0" destOrd="0" presId="urn:microsoft.com/office/officeart/2005/8/layout/chevron1"/>
    <dgm:cxn modelId="{2B509AD5-132D-4795-B0C1-CA5893E2F9D3}" srcId="{3E3BD762-5326-483E-AF01-85E63CB2E387}" destId="{5DE8B64A-6DF2-4A43-BA9D-B95C9FA62494}" srcOrd="0" destOrd="0" parTransId="{11705954-B182-4FB7-9176-7FBF81E84362}" sibTransId="{E66B54CA-0AC0-4CEF-9353-6C0E35586FC6}"/>
    <dgm:cxn modelId="{55166D87-2FC0-48BA-A20A-4F873C9E8E07}" type="presOf" srcId="{8AA2DAAA-8E2C-4F81-B366-A2A6392F46EB}" destId="{053FDC3E-8A25-4DCB-96EF-018E2C4131E7}" srcOrd="0" destOrd="0" presId="urn:microsoft.com/office/officeart/2005/8/layout/chevron1"/>
    <dgm:cxn modelId="{2F2A98D1-89D8-4D6B-A7DC-EA3B9939017B}" srcId="{3E3BD762-5326-483E-AF01-85E63CB2E387}" destId="{66D8BC29-9C65-4F10-A6FC-136B5A1F0FC3}" srcOrd="2" destOrd="0" parTransId="{F97A551F-6A3E-4DBF-BB0A-126523D54413}" sibTransId="{922462FF-CC1F-44E5-9035-1E587C3DA40D}"/>
    <dgm:cxn modelId="{AF83139D-A1FB-49BC-9304-3E865E52BF31}" type="presOf" srcId="{5DE8B64A-6DF2-4A43-BA9D-B95C9FA62494}" destId="{BAEC5CA7-CF18-4C85-AA21-708366C09C53}" srcOrd="0" destOrd="0" presId="urn:microsoft.com/office/officeart/2005/8/layout/chevron1"/>
    <dgm:cxn modelId="{27937A5F-594F-49BC-B3ED-ACA2D89F9111}" type="presOf" srcId="{66D8BC29-9C65-4F10-A6FC-136B5A1F0FC3}" destId="{32F5E643-F8D2-4B17-A6A4-1BBD3496627B}" srcOrd="0" destOrd="0" presId="urn:microsoft.com/office/officeart/2005/8/layout/chevron1"/>
    <dgm:cxn modelId="{714B03DF-879C-4916-BF3F-2900D5AF79FF}" type="presParOf" srcId="{0E03294D-4798-401C-841B-AE8CF84C683C}" destId="{BAEC5CA7-CF18-4C85-AA21-708366C09C53}" srcOrd="0" destOrd="0" presId="urn:microsoft.com/office/officeart/2005/8/layout/chevron1"/>
    <dgm:cxn modelId="{1BC759DE-B708-4E84-B820-CBCB30B785BB}" type="presParOf" srcId="{0E03294D-4798-401C-841B-AE8CF84C683C}" destId="{1A1CCAA8-5EB3-483B-A1BB-BB6A613DD8DB}" srcOrd="1" destOrd="0" presId="urn:microsoft.com/office/officeart/2005/8/layout/chevron1"/>
    <dgm:cxn modelId="{962D7F0A-B111-4D32-A19A-DF33CAF0EC50}" type="presParOf" srcId="{0E03294D-4798-401C-841B-AE8CF84C683C}" destId="{053FDC3E-8A25-4DCB-96EF-018E2C4131E7}" srcOrd="2" destOrd="0" presId="urn:microsoft.com/office/officeart/2005/8/layout/chevron1"/>
    <dgm:cxn modelId="{42E9A07E-492A-4C91-A5BD-5906CB54B8EE}" type="presParOf" srcId="{0E03294D-4798-401C-841B-AE8CF84C683C}" destId="{0AF76863-6A07-4827-A612-601A9ABEC77F}" srcOrd="3" destOrd="0" presId="urn:microsoft.com/office/officeart/2005/8/layout/chevron1"/>
    <dgm:cxn modelId="{560DDF70-BB3B-4A59-8DA4-71FE651F0EA9}" type="presParOf" srcId="{0E03294D-4798-401C-841B-AE8CF84C683C}" destId="{32F5E643-F8D2-4B17-A6A4-1BBD3496627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C5CA7-CF18-4C85-AA21-708366C09C53}">
      <dsp:nvSpPr>
        <dsp:cNvPr id="0" name=""/>
        <dsp:cNvSpPr/>
      </dsp:nvSpPr>
      <dsp:spPr>
        <a:xfrm>
          <a:off x="0" y="0"/>
          <a:ext cx="2175867" cy="34664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500" kern="1200" dirty="0"/>
            <a:t>Analysis</a:t>
          </a:r>
          <a:endParaRPr kumimoji="1" lang="ja-JP" altLang="en-US" sz="1500" kern="1200" dirty="0"/>
        </a:p>
      </dsp:txBody>
      <dsp:txXfrm>
        <a:off x="173322" y="0"/>
        <a:ext cx="1829224" cy="346643"/>
      </dsp:txXfrm>
    </dsp:sp>
    <dsp:sp modelId="{053FDC3E-8A25-4DCB-96EF-018E2C4131E7}">
      <dsp:nvSpPr>
        <dsp:cNvPr id="0" name=""/>
        <dsp:cNvSpPr/>
      </dsp:nvSpPr>
      <dsp:spPr>
        <a:xfrm>
          <a:off x="1960066" y="0"/>
          <a:ext cx="2175867" cy="346643"/>
        </a:xfrm>
        <a:prstGeom prst="chevron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500" kern="1200" dirty="0"/>
            <a:t>Design</a:t>
          </a:r>
          <a:endParaRPr kumimoji="1" lang="ja-JP" altLang="en-US" sz="1500" kern="1200" dirty="0"/>
        </a:p>
      </dsp:txBody>
      <dsp:txXfrm>
        <a:off x="2133388" y="0"/>
        <a:ext cx="1829224" cy="346643"/>
      </dsp:txXfrm>
    </dsp:sp>
    <dsp:sp modelId="{32F5E643-F8D2-4B17-A6A4-1BBD3496627B}">
      <dsp:nvSpPr>
        <dsp:cNvPr id="0" name=""/>
        <dsp:cNvSpPr/>
      </dsp:nvSpPr>
      <dsp:spPr>
        <a:xfrm>
          <a:off x="3918346" y="0"/>
          <a:ext cx="2175867" cy="346643"/>
        </a:xfrm>
        <a:prstGeom prst="chevron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500" kern="1200" dirty="0"/>
            <a:t>Implementation</a:t>
          </a:r>
          <a:endParaRPr kumimoji="1" lang="ja-JP" altLang="en-US" sz="1500" kern="1200" dirty="0"/>
        </a:p>
      </dsp:txBody>
      <dsp:txXfrm>
        <a:off x="4091668" y="0"/>
        <a:ext cx="1829224" cy="346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8333B-7F20-4E3C-81ED-02993C0625CC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C1BCB-179B-4E4F-858F-DA0D561C63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720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13FEB-2176-46E4-AC80-B1144B77099A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189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13FEB-2176-46E4-AC80-B1144B77099A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858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10CA-6D70-45AC-9DAD-2C2534F78335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58C-3FEB-4E85-90AA-09D25346F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29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10CA-6D70-45AC-9DAD-2C2534F78335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58C-3FEB-4E85-90AA-09D25346F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63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10CA-6D70-45AC-9DAD-2C2534F78335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58C-3FEB-4E85-90AA-09D25346F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354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4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endParaRPr lang="ja-JP" altLang="en-US" sz="4400">
              <a:solidFill>
                <a:prstClr val="black"/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ja-JP" altLang="en-US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870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10CA-6D70-45AC-9DAD-2C2534F78335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58C-3FEB-4E85-90AA-09D25346F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3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10CA-6D70-45AC-9DAD-2C2534F78335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58C-3FEB-4E85-90AA-09D25346F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1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10CA-6D70-45AC-9DAD-2C2534F78335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58C-3FEB-4E85-90AA-09D25346F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748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10CA-6D70-45AC-9DAD-2C2534F78335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58C-3FEB-4E85-90AA-09D25346F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25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10CA-6D70-45AC-9DAD-2C2534F78335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58C-3FEB-4E85-90AA-09D25346F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58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10CA-6D70-45AC-9DAD-2C2534F78335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58C-3FEB-4E85-90AA-09D25346F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4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10CA-6D70-45AC-9DAD-2C2534F78335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58C-3FEB-4E85-90AA-09D25346F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89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10CA-6D70-45AC-9DAD-2C2534F78335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58C-3FEB-4E85-90AA-09D25346F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44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210CA-6D70-45AC-9DAD-2C2534F78335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4858C-3FEB-4E85-90AA-09D25346F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49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Oval 2"/>
          <p:cNvSpPr>
            <a:spLocks noChangeArrowheads="1"/>
          </p:cNvSpPr>
          <p:nvPr/>
        </p:nvSpPr>
        <p:spPr bwMode="auto">
          <a:xfrm>
            <a:off x="2567608" y="918916"/>
            <a:ext cx="7200800" cy="5089525"/>
          </a:xfrm>
          <a:prstGeom prst="ellipse">
            <a:avLst/>
          </a:prstGeom>
          <a:noFill/>
          <a:ln w="9525" cap="rnd">
            <a:noFill/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ja-JP" altLang="ja-JP" sz="2000" b="1">
              <a:solidFill>
                <a:prstClr val="black"/>
              </a:solidFill>
            </a:endParaRPr>
          </a:p>
        </p:txBody>
      </p:sp>
      <p:sp>
        <p:nvSpPr>
          <p:cNvPr id="6149" name="Oval 29"/>
          <p:cNvSpPr>
            <a:spLocks noChangeArrowheads="1"/>
          </p:cNvSpPr>
          <p:nvPr/>
        </p:nvSpPr>
        <p:spPr bwMode="auto">
          <a:xfrm>
            <a:off x="3359696" y="1412776"/>
            <a:ext cx="5832648" cy="38884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GB" altLang="ja-JP" sz="1400" dirty="0">
              <a:solidFill>
                <a:srgbClr val="000000"/>
              </a:solidFill>
            </a:endParaRPr>
          </a:p>
        </p:txBody>
      </p:sp>
      <p:sp>
        <p:nvSpPr>
          <p:cNvPr id="8197" name="Oval 3"/>
          <p:cNvSpPr>
            <a:spLocks noChangeArrowheads="1"/>
          </p:cNvSpPr>
          <p:nvPr/>
        </p:nvSpPr>
        <p:spPr bwMode="auto">
          <a:xfrm>
            <a:off x="5754688" y="705545"/>
            <a:ext cx="812800" cy="44291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400" b="1" dirty="0">
                <a:solidFill>
                  <a:prstClr val="black"/>
                </a:solidFill>
              </a:rPr>
              <a:t>Law</a:t>
            </a:r>
            <a:endParaRPr lang="ja-JP" altLang="en-US" sz="1400" b="1" dirty="0">
              <a:solidFill>
                <a:prstClr val="black"/>
              </a:solidFill>
            </a:endParaRPr>
          </a:p>
        </p:txBody>
      </p:sp>
      <p:sp>
        <p:nvSpPr>
          <p:cNvPr id="8198" name="Oval 5"/>
          <p:cNvSpPr>
            <a:spLocks noChangeArrowheads="1"/>
          </p:cNvSpPr>
          <p:nvPr/>
        </p:nvSpPr>
        <p:spPr bwMode="auto">
          <a:xfrm>
            <a:off x="9552384" y="3583211"/>
            <a:ext cx="812800" cy="4429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400" b="1" dirty="0">
                <a:solidFill>
                  <a:prstClr val="black"/>
                </a:solidFill>
              </a:rPr>
              <a:t>Social </a:t>
            </a:r>
          </a:p>
          <a:p>
            <a:pPr algn="ctr">
              <a:defRPr/>
            </a:pPr>
            <a:r>
              <a:rPr lang="en-US" altLang="ja-JP" sz="1400" b="1" dirty="0">
                <a:solidFill>
                  <a:prstClr val="black"/>
                </a:solidFill>
              </a:rPr>
              <a:t>Sciences</a:t>
            </a:r>
            <a:endParaRPr lang="ja-JP" altLang="en-US" sz="1400" b="1" dirty="0">
              <a:solidFill>
                <a:prstClr val="black"/>
              </a:solidFill>
            </a:endParaRPr>
          </a:p>
        </p:txBody>
      </p:sp>
      <p:sp>
        <p:nvSpPr>
          <p:cNvPr id="8199" name="Oval 6"/>
          <p:cNvSpPr>
            <a:spLocks noChangeArrowheads="1"/>
          </p:cNvSpPr>
          <p:nvPr/>
        </p:nvSpPr>
        <p:spPr bwMode="auto">
          <a:xfrm>
            <a:off x="6672263" y="764282"/>
            <a:ext cx="812800" cy="4429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400" b="1" dirty="0">
                <a:solidFill>
                  <a:prstClr val="black"/>
                </a:solidFill>
              </a:rPr>
              <a:t>Politics</a:t>
            </a:r>
          </a:p>
          <a:p>
            <a:pPr algn="ctr">
              <a:defRPr/>
            </a:pPr>
            <a:r>
              <a:rPr lang="en-US" altLang="ja-JP" sz="1400" b="1" dirty="0">
                <a:solidFill>
                  <a:prstClr val="black"/>
                </a:solidFill>
              </a:rPr>
              <a:t>Administration</a:t>
            </a:r>
            <a:endParaRPr lang="ja-JP" altLang="en-US" sz="1400" b="1" dirty="0">
              <a:solidFill>
                <a:prstClr val="black"/>
              </a:solidFill>
            </a:endParaRPr>
          </a:p>
        </p:txBody>
      </p:sp>
      <p:sp>
        <p:nvSpPr>
          <p:cNvPr id="8200" name="Oval 7"/>
          <p:cNvSpPr>
            <a:spLocks noChangeArrowheads="1"/>
          </p:cNvSpPr>
          <p:nvPr/>
        </p:nvSpPr>
        <p:spPr bwMode="auto">
          <a:xfrm>
            <a:off x="7680325" y="1053207"/>
            <a:ext cx="812800" cy="4429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400" b="1" dirty="0">
                <a:solidFill>
                  <a:prstClr val="black"/>
                </a:solidFill>
              </a:rPr>
              <a:t>Public </a:t>
            </a:r>
          </a:p>
          <a:p>
            <a:pPr algn="ctr">
              <a:defRPr/>
            </a:pPr>
            <a:r>
              <a:rPr lang="en-US" altLang="ja-JP" sz="1400" b="1" dirty="0">
                <a:solidFill>
                  <a:prstClr val="black"/>
                </a:solidFill>
              </a:rPr>
              <a:t>Policy</a:t>
            </a:r>
            <a:endParaRPr lang="ja-JP" altLang="en-US" sz="1400" b="1" dirty="0">
              <a:solidFill>
                <a:prstClr val="black"/>
              </a:solidFill>
            </a:endParaRPr>
          </a:p>
        </p:txBody>
      </p:sp>
      <p:sp>
        <p:nvSpPr>
          <p:cNvPr id="8201" name="Oval 8"/>
          <p:cNvSpPr>
            <a:spLocks noChangeArrowheads="1"/>
          </p:cNvSpPr>
          <p:nvPr/>
        </p:nvSpPr>
        <p:spPr bwMode="auto">
          <a:xfrm>
            <a:off x="8883650" y="1905695"/>
            <a:ext cx="812800" cy="44291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400" b="1" dirty="0">
                <a:solidFill>
                  <a:prstClr val="black"/>
                </a:solidFill>
              </a:rPr>
              <a:t>Economics</a:t>
            </a:r>
            <a:endParaRPr lang="ja-JP" altLang="en-US" sz="1400" b="1" dirty="0">
              <a:solidFill>
                <a:prstClr val="black"/>
              </a:solidFill>
            </a:endParaRPr>
          </a:p>
        </p:txBody>
      </p:sp>
      <p:sp>
        <p:nvSpPr>
          <p:cNvPr id="8202" name="Oval 9"/>
          <p:cNvSpPr>
            <a:spLocks noChangeArrowheads="1"/>
          </p:cNvSpPr>
          <p:nvPr/>
        </p:nvSpPr>
        <p:spPr bwMode="auto">
          <a:xfrm>
            <a:off x="9264650" y="2481957"/>
            <a:ext cx="812800" cy="4429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400" b="1" dirty="0">
                <a:solidFill>
                  <a:prstClr val="black"/>
                </a:solidFill>
              </a:rPr>
              <a:t>Management</a:t>
            </a:r>
            <a:endParaRPr lang="ja-JP" altLang="en-US" sz="1400" b="1" dirty="0">
              <a:solidFill>
                <a:prstClr val="black"/>
              </a:solidFill>
            </a:endParaRPr>
          </a:p>
        </p:txBody>
      </p:sp>
      <p:sp>
        <p:nvSpPr>
          <p:cNvPr id="8203" name="Oval 10"/>
          <p:cNvSpPr>
            <a:spLocks noChangeArrowheads="1"/>
          </p:cNvSpPr>
          <p:nvPr/>
        </p:nvSpPr>
        <p:spPr bwMode="auto">
          <a:xfrm>
            <a:off x="2809263" y="1843783"/>
            <a:ext cx="812800" cy="4429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400" b="1" dirty="0">
                <a:solidFill>
                  <a:prstClr val="black"/>
                </a:solidFill>
              </a:rPr>
              <a:t>Engineering</a:t>
            </a:r>
            <a:endParaRPr lang="ja-JP" altLang="en-US" sz="1400" b="1" dirty="0">
              <a:solidFill>
                <a:prstClr val="black"/>
              </a:solidFill>
            </a:endParaRPr>
          </a:p>
        </p:txBody>
      </p:sp>
      <p:sp>
        <p:nvSpPr>
          <p:cNvPr id="8204" name="Oval 11"/>
          <p:cNvSpPr>
            <a:spLocks noChangeArrowheads="1"/>
          </p:cNvSpPr>
          <p:nvPr/>
        </p:nvSpPr>
        <p:spPr bwMode="auto">
          <a:xfrm>
            <a:off x="5303912" y="5517233"/>
            <a:ext cx="812800" cy="44291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400" b="1" dirty="0">
                <a:solidFill>
                  <a:prstClr val="black"/>
                </a:solidFill>
              </a:rPr>
              <a:t>Psychology</a:t>
            </a:r>
            <a:endParaRPr lang="ja-JP" altLang="en-US" sz="1400" b="1" dirty="0">
              <a:solidFill>
                <a:prstClr val="black"/>
              </a:solidFill>
            </a:endParaRPr>
          </a:p>
        </p:txBody>
      </p:sp>
      <p:sp>
        <p:nvSpPr>
          <p:cNvPr id="8205" name="Oval 12"/>
          <p:cNvSpPr>
            <a:spLocks noChangeArrowheads="1"/>
          </p:cNvSpPr>
          <p:nvPr/>
        </p:nvSpPr>
        <p:spPr bwMode="auto">
          <a:xfrm>
            <a:off x="3338513" y="1400870"/>
            <a:ext cx="812800" cy="44291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ja-JP" altLang="en-US" sz="1400" b="1">
                <a:solidFill>
                  <a:prstClr val="black"/>
                </a:solidFill>
              </a:rPr>
              <a:t>・・・</a:t>
            </a:r>
          </a:p>
        </p:txBody>
      </p:sp>
      <p:sp>
        <p:nvSpPr>
          <p:cNvPr id="8206" name="Oval 13"/>
          <p:cNvSpPr>
            <a:spLocks noChangeArrowheads="1"/>
          </p:cNvSpPr>
          <p:nvPr/>
        </p:nvSpPr>
        <p:spPr bwMode="auto">
          <a:xfrm>
            <a:off x="4008438" y="1053207"/>
            <a:ext cx="812800" cy="4429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400" b="1" dirty="0">
                <a:solidFill>
                  <a:prstClr val="black"/>
                </a:solidFill>
              </a:rPr>
              <a:t>Physics</a:t>
            </a:r>
            <a:endParaRPr lang="ja-JP" altLang="en-US" sz="1400" b="1" dirty="0">
              <a:solidFill>
                <a:prstClr val="black"/>
              </a:solidFill>
            </a:endParaRPr>
          </a:p>
        </p:txBody>
      </p:sp>
      <p:sp>
        <p:nvSpPr>
          <p:cNvPr id="8207" name="Oval 14"/>
          <p:cNvSpPr>
            <a:spLocks noChangeArrowheads="1"/>
          </p:cNvSpPr>
          <p:nvPr/>
        </p:nvSpPr>
        <p:spPr bwMode="auto">
          <a:xfrm>
            <a:off x="4851400" y="826195"/>
            <a:ext cx="812800" cy="44291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ja-JP" altLang="en-US" sz="1400" b="1">
                <a:solidFill>
                  <a:prstClr val="black"/>
                </a:solidFill>
              </a:rPr>
              <a:t>・・・</a:t>
            </a:r>
          </a:p>
        </p:txBody>
      </p:sp>
      <p:sp>
        <p:nvSpPr>
          <p:cNvPr id="8208" name="Oval 15"/>
          <p:cNvSpPr>
            <a:spLocks noChangeArrowheads="1"/>
          </p:cNvSpPr>
          <p:nvPr/>
        </p:nvSpPr>
        <p:spPr bwMode="auto">
          <a:xfrm>
            <a:off x="2424113" y="2420045"/>
            <a:ext cx="812800" cy="44291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ja-JP" altLang="en-US" sz="1400" b="1">
                <a:solidFill>
                  <a:prstClr val="black"/>
                </a:solidFill>
              </a:rPr>
              <a:t>・・・</a:t>
            </a:r>
          </a:p>
        </p:txBody>
      </p:sp>
      <p:sp>
        <p:nvSpPr>
          <p:cNvPr id="8209" name="Oval 16"/>
          <p:cNvSpPr>
            <a:spLocks noChangeArrowheads="1"/>
          </p:cNvSpPr>
          <p:nvPr/>
        </p:nvSpPr>
        <p:spPr bwMode="auto">
          <a:xfrm>
            <a:off x="2279650" y="2996307"/>
            <a:ext cx="812800" cy="4429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400" b="1" dirty="0">
                <a:solidFill>
                  <a:prstClr val="black"/>
                </a:solidFill>
              </a:rPr>
              <a:t>Biology</a:t>
            </a:r>
            <a:endParaRPr lang="ja-JP" altLang="en-US" sz="1400" b="1" dirty="0">
              <a:solidFill>
                <a:prstClr val="black"/>
              </a:solidFill>
            </a:endParaRPr>
          </a:p>
        </p:txBody>
      </p:sp>
      <p:sp>
        <p:nvSpPr>
          <p:cNvPr id="8210" name="Oval 17"/>
          <p:cNvSpPr>
            <a:spLocks noChangeArrowheads="1"/>
          </p:cNvSpPr>
          <p:nvPr/>
        </p:nvSpPr>
        <p:spPr bwMode="auto">
          <a:xfrm>
            <a:off x="2279576" y="3573016"/>
            <a:ext cx="812800" cy="4429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ja-JP" altLang="en-US" sz="1400" b="1" dirty="0">
                <a:solidFill>
                  <a:prstClr val="black"/>
                </a:solidFill>
              </a:rPr>
              <a:t>・・・</a:t>
            </a:r>
          </a:p>
        </p:txBody>
      </p:sp>
      <p:sp>
        <p:nvSpPr>
          <p:cNvPr id="8211" name="Oval 18"/>
          <p:cNvSpPr>
            <a:spLocks noChangeArrowheads="1"/>
          </p:cNvSpPr>
          <p:nvPr/>
        </p:nvSpPr>
        <p:spPr bwMode="auto">
          <a:xfrm>
            <a:off x="2567608" y="4077073"/>
            <a:ext cx="812800" cy="44291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400" b="1" dirty="0">
                <a:solidFill>
                  <a:prstClr val="black"/>
                </a:solidFill>
              </a:rPr>
              <a:t>Linguistics</a:t>
            </a:r>
            <a:endParaRPr lang="ja-JP" altLang="en-US" sz="1400" b="1" dirty="0">
              <a:solidFill>
                <a:prstClr val="black"/>
              </a:solidFill>
            </a:endParaRPr>
          </a:p>
        </p:txBody>
      </p:sp>
      <p:sp>
        <p:nvSpPr>
          <p:cNvPr id="8212" name="Oval 19"/>
          <p:cNvSpPr>
            <a:spLocks noChangeArrowheads="1"/>
          </p:cNvSpPr>
          <p:nvPr/>
        </p:nvSpPr>
        <p:spPr bwMode="auto">
          <a:xfrm>
            <a:off x="6456040" y="5517232"/>
            <a:ext cx="812800" cy="4429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400" b="1" dirty="0">
                <a:solidFill>
                  <a:prstClr val="black"/>
                </a:solidFill>
              </a:rPr>
              <a:t>Education</a:t>
            </a:r>
            <a:endParaRPr lang="ja-JP" altLang="en-US" sz="1400" b="1" dirty="0">
              <a:solidFill>
                <a:prstClr val="black"/>
              </a:solidFill>
            </a:endParaRPr>
          </a:p>
        </p:txBody>
      </p:sp>
      <p:sp>
        <p:nvSpPr>
          <p:cNvPr id="8213" name="Oval 20"/>
          <p:cNvSpPr>
            <a:spLocks noChangeArrowheads="1"/>
          </p:cNvSpPr>
          <p:nvPr/>
        </p:nvSpPr>
        <p:spPr bwMode="auto">
          <a:xfrm>
            <a:off x="7320136" y="5229200"/>
            <a:ext cx="812800" cy="4429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400" b="1" dirty="0">
                <a:solidFill>
                  <a:prstClr val="black"/>
                </a:solidFill>
              </a:rPr>
              <a:t>Anthropology</a:t>
            </a:r>
            <a:endParaRPr lang="ja-JP" altLang="en-US" sz="1400" b="1" dirty="0">
              <a:solidFill>
                <a:prstClr val="black"/>
              </a:solidFill>
            </a:endParaRPr>
          </a:p>
        </p:txBody>
      </p:sp>
      <p:sp>
        <p:nvSpPr>
          <p:cNvPr id="8215" name="Oval 26"/>
          <p:cNvSpPr>
            <a:spLocks noChangeArrowheads="1"/>
          </p:cNvSpPr>
          <p:nvPr/>
        </p:nvSpPr>
        <p:spPr bwMode="auto">
          <a:xfrm>
            <a:off x="3503712" y="5085184"/>
            <a:ext cx="812800" cy="4429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400" b="1" dirty="0">
                <a:solidFill>
                  <a:prstClr val="black"/>
                </a:solidFill>
              </a:rPr>
              <a:t>Information</a:t>
            </a:r>
          </a:p>
          <a:p>
            <a:pPr algn="ctr">
              <a:defRPr/>
            </a:pPr>
            <a:r>
              <a:rPr lang="en-US" altLang="ja-JP" sz="1400" b="1" dirty="0">
                <a:solidFill>
                  <a:prstClr val="black"/>
                </a:solidFill>
              </a:rPr>
              <a:t>Science</a:t>
            </a:r>
            <a:endParaRPr lang="ja-JP" altLang="en-US" sz="1400" b="1" dirty="0">
              <a:solidFill>
                <a:prstClr val="black"/>
              </a:solidFill>
            </a:endParaRPr>
          </a:p>
        </p:txBody>
      </p:sp>
      <p:sp>
        <p:nvSpPr>
          <p:cNvPr id="61463" name="Oval 28"/>
          <p:cNvSpPr>
            <a:spLocks noChangeArrowheads="1"/>
          </p:cNvSpPr>
          <p:nvPr/>
        </p:nvSpPr>
        <p:spPr bwMode="auto">
          <a:xfrm>
            <a:off x="4799856" y="2780929"/>
            <a:ext cx="3096344" cy="114193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GB" altLang="ja-JP" sz="1400">
              <a:solidFill>
                <a:prstClr val="white"/>
              </a:solidFill>
            </a:endParaRPr>
          </a:p>
        </p:txBody>
      </p:sp>
      <p:sp>
        <p:nvSpPr>
          <p:cNvPr id="61464" name="AutoShape 30"/>
          <p:cNvSpPr>
            <a:spLocks noChangeArrowheads="1"/>
          </p:cNvSpPr>
          <p:nvPr/>
        </p:nvSpPr>
        <p:spPr bwMode="auto">
          <a:xfrm rot="2499963">
            <a:off x="4195464" y="1553848"/>
            <a:ext cx="36195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3366FF">
              <a:alpha val="70979"/>
            </a:srgb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endParaRPr lang="en-GB" altLang="ja-JP" sz="1400">
              <a:solidFill>
                <a:prstClr val="black"/>
              </a:solidFill>
            </a:endParaRPr>
          </a:p>
        </p:txBody>
      </p:sp>
      <p:sp>
        <p:nvSpPr>
          <p:cNvPr id="61465" name="AutoShape 31"/>
          <p:cNvSpPr>
            <a:spLocks noChangeArrowheads="1"/>
          </p:cNvSpPr>
          <p:nvPr/>
        </p:nvSpPr>
        <p:spPr bwMode="auto">
          <a:xfrm>
            <a:off x="3175001" y="3356670"/>
            <a:ext cx="68875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3366FF">
              <a:alpha val="70979"/>
            </a:srgb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endParaRPr lang="en-GB" altLang="ja-JP" sz="1400">
              <a:solidFill>
                <a:prstClr val="black"/>
              </a:solidFill>
            </a:endParaRPr>
          </a:p>
        </p:txBody>
      </p:sp>
      <p:sp>
        <p:nvSpPr>
          <p:cNvPr id="61466" name="AutoShape 32"/>
          <p:cNvSpPr>
            <a:spLocks noChangeArrowheads="1"/>
          </p:cNvSpPr>
          <p:nvPr/>
        </p:nvSpPr>
        <p:spPr bwMode="auto">
          <a:xfrm>
            <a:off x="5951539" y="1267519"/>
            <a:ext cx="485775" cy="515492"/>
          </a:xfrm>
          <a:prstGeom prst="downArrow">
            <a:avLst>
              <a:gd name="adj1" fmla="val 50000"/>
              <a:gd name="adj2" fmla="val 44526"/>
            </a:avLst>
          </a:prstGeom>
          <a:solidFill>
            <a:srgbClr val="3366FF">
              <a:alpha val="70979"/>
            </a:srgb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eaVert" wrap="none" anchor="ctr"/>
          <a:lstStyle/>
          <a:p>
            <a:pPr>
              <a:defRPr/>
            </a:pPr>
            <a:endParaRPr lang="en-GB" altLang="ja-JP" sz="1400">
              <a:solidFill>
                <a:prstClr val="black"/>
              </a:solidFill>
            </a:endParaRPr>
          </a:p>
        </p:txBody>
      </p:sp>
      <p:sp>
        <p:nvSpPr>
          <p:cNvPr id="61467" name="AutoShape 33"/>
          <p:cNvSpPr>
            <a:spLocks noChangeArrowheads="1"/>
          </p:cNvSpPr>
          <p:nvPr/>
        </p:nvSpPr>
        <p:spPr bwMode="auto">
          <a:xfrm rot="-9021952">
            <a:off x="8273032" y="4235632"/>
            <a:ext cx="47858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3366FF">
              <a:alpha val="70979"/>
            </a:srgb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ot="10800000" wrap="none" anchor="ctr"/>
          <a:lstStyle/>
          <a:p>
            <a:pPr>
              <a:defRPr/>
            </a:pPr>
            <a:endParaRPr lang="en-GB" altLang="ja-JP" sz="1400">
              <a:solidFill>
                <a:prstClr val="black"/>
              </a:solidFill>
            </a:endParaRPr>
          </a:p>
        </p:txBody>
      </p:sp>
      <p:sp>
        <p:nvSpPr>
          <p:cNvPr id="61468" name="AutoShape 34"/>
          <p:cNvSpPr>
            <a:spLocks noChangeArrowheads="1"/>
          </p:cNvSpPr>
          <p:nvPr/>
        </p:nvSpPr>
        <p:spPr bwMode="auto">
          <a:xfrm rot="10800000">
            <a:off x="6096001" y="5157192"/>
            <a:ext cx="485775" cy="421754"/>
          </a:xfrm>
          <a:prstGeom prst="downArrow">
            <a:avLst>
              <a:gd name="adj1" fmla="val 50000"/>
              <a:gd name="adj2" fmla="val 44526"/>
            </a:avLst>
          </a:prstGeom>
          <a:solidFill>
            <a:srgbClr val="3366FF">
              <a:alpha val="70979"/>
            </a:srgb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ot="10800000" vert="eaVert" wrap="none" anchor="ctr"/>
          <a:lstStyle/>
          <a:p>
            <a:pPr>
              <a:defRPr/>
            </a:pPr>
            <a:endParaRPr lang="en-GB" altLang="ja-JP" sz="1400">
              <a:solidFill>
                <a:prstClr val="black"/>
              </a:solidFill>
            </a:endParaRPr>
          </a:p>
        </p:txBody>
      </p:sp>
      <p:sp>
        <p:nvSpPr>
          <p:cNvPr id="61469" name="AutoShape 35"/>
          <p:cNvSpPr>
            <a:spLocks noChangeArrowheads="1"/>
          </p:cNvSpPr>
          <p:nvPr/>
        </p:nvSpPr>
        <p:spPr bwMode="auto">
          <a:xfrm rot="-2631919">
            <a:off x="4106411" y="4614371"/>
            <a:ext cx="499370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3366FF">
              <a:alpha val="70979"/>
            </a:srgb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endParaRPr lang="en-GB" altLang="ja-JP" sz="1400">
              <a:solidFill>
                <a:prstClr val="black"/>
              </a:solidFill>
            </a:endParaRPr>
          </a:p>
        </p:txBody>
      </p:sp>
      <p:sp>
        <p:nvSpPr>
          <p:cNvPr id="61470" name="AutoShape 36"/>
          <p:cNvSpPr>
            <a:spLocks noChangeArrowheads="1"/>
          </p:cNvSpPr>
          <p:nvPr/>
        </p:nvSpPr>
        <p:spPr bwMode="auto">
          <a:xfrm rot="8145320">
            <a:off x="8079981" y="1633790"/>
            <a:ext cx="38896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3366FF">
              <a:alpha val="70979"/>
            </a:srgb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ot="10800000" wrap="none" anchor="ctr"/>
          <a:lstStyle/>
          <a:p>
            <a:pPr>
              <a:defRPr/>
            </a:pPr>
            <a:endParaRPr lang="en-GB" altLang="ja-JP" sz="1400">
              <a:solidFill>
                <a:prstClr val="black"/>
              </a:solidFill>
            </a:endParaRPr>
          </a:p>
        </p:txBody>
      </p:sp>
      <p:sp>
        <p:nvSpPr>
          <p:cNvPr id="6231" name="Text Box 38"/>
          <p:cNvSpPr txBox="1">
            <a:spLocks noChangeArrowheads="1"/>
          </p:cNvSpPr>
          <p:nvPr/>
        </p:nvSpPr>
        <p:spPr bwMode="auto">
          <a:xfrm>
            <a:off x="4871864" y="2996952"/>
            <a:ext cx="29523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>
                <a:solidFill>
                  <a:prstClr val="white"/>
                </a:solidFill>
              </a:rPr>
              <a:t>Traditional STI </a:t>
            </a:r>
          </a:p>
          <a:p>
            <a:pPr algn="ctr"/>
            <a:r>
              <a:rPr lang="en-US" altLang="ja-JP" sz="2000" b="1" dirty="0">
                <a:solidFill>
                  <a:prstClr val="white"/>
                </a:solidFill>
              </a:rPr>
              <a:t>Policy Research</a:t>
            </a:r>
            <a:endParaRPr lang="ja-JP" altLang="en-US" sz="2000" b="1" dirty="0">
              <a:solidFill>
                <a:prstClr val="white"/>
              </a:solidFill>
            </a:endParaRPr>
          </a:p>
        </p:txBody>
      </p:sp>
      <p:sp>
        <p:nvSpPr>
          <p:cNvPr id="61473" name="右矢印 46"/>
          <p:cNvSpPr>
            <a:spLocks noChangeArrowheads="1"/>
          </p:cNvSpPr>
          <p:nvPr/>
        </p:nvSpPr>
        <p:spPr bwMode="auto">
          <a:xfrm rot="5400000">
            <a:off x="6025580" y="3931469"/>
            <a:ext cx="428625" cy="431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 algn="ctr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rot="10800000" vert="eaVert" anchor="ctr"/>
          <a:lstStyle/>
          <a:p>
            <a:pPr algn="ctr">
              <a:defRPr/>
            </a:pPr>
            <a:endParaRPr lang="en-GB" altLang="ja-JP" sz="1400">
              <a:solidFill>
                <a:srgbClr val="FFFFFF"/>
              </a:solidFill>
            </a:endParaRPr>
          </a:p>
        </p:txBody>
      </p:sp>
      <p:sp>
        <p:nvSpPr>
          <p:cNvPr id="61474" name="右矢印 47"/>
          <p:cNvSpPr>
            <a:spLocks noChangeArrowheads="1"/>
          </p:cNvSpPr>
          <p:nvPr/>
        </p:nvSpPr>
        <p:spPr bwMode="auto">
          <a:xfrm rot="8190017">
            <a:off x="4889833" y="3732710"/>
            <a:ext cx="427038" cy="431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 algn="ctr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rot="10800000" anchor="ctr"/>
          <a:lstStyle/>
          <a:p>
            <a:pPr algn="ctr">
              <a:defRPr/>
            </a:pPr>
            <a:endParaRPr lang="en-GB" altLang="ja-JP" sz="1400">
              <a:solidFill>
                <a:srgbClr val="FFFFFF"/>
              </a:solidFill>
            </a:endParaRPr>
          </a:p>
        </p:txBody>
      </p:sp>
      <p:sp>
        <p:nvSpPr>
          <p:cNvPr id="61475" name="右矢印 48"/>
          <p:cNvSpPr>
            <a:spLocks noChangeArrowheads="1"/>
          </p:cNvSpPr>
          <p:nvPr/>
        </p:nvSpPr>
        <p:spPr bwMode="auto">
          <a:xfrm rot="13593611">
            <a:off x="4817162" y="2510204"/>
            <a:ext cx="431800" cy="431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 algn="ctr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eaVert" anchor="ctr"/>
          <a:lstStyle/>
          <a:p>
            <a:pPr algn="ctr">
              <a:defRPr/>
            </a:pPr>
            <a:endParaRPr lang="en-GB" altLang="ja-JP" sz="1400">
              <a:solidFill>
                <a:srgbClr val="FFFFFF"/>
              </a:solidFill>
            </a:endParaRPr>
          </a:p>
        </p:txBody>
      </p:sp>
      <p:sp>
        <p:nvSpPr>
          <p:cNvPr id="50" name="右矢印 49"/>
          <p:cNvSpPr/>
          <p:nvPr/>
        </p:nvSpPr>
        <p:spPr>
          <a:xfrm rot="2876886">
            <a:off x="7282401" y="3767254"/>
            <a:ext cx="327285" cy="431800"/>
          </a:xfrm>
          <a:prstGeom prst="rightArrow">
            <a:avLst/>
          </a:prstGeom>
          <a:solidFill>
            <a:srgbClr val="FFFF99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ja-JP" sz="1400">
              <a:solidFill>
                <a:srgbClr val="FFFFFF"/>
              </a:solidFill>
            </a:endParaRPr>
          </a:p>
        </p:txBody>
      </p:sp>
      <p:sp>
        <p:nvSpPr>
          <p:cNvPr id="51" name="右矢印 50"/>
          <p:cNvSpPr/>
          <p:nvPr/>
        </p:nvSpPr>
        <p:spPr>
          <a:xfrm rot="19221597">
            <a:off x="7490126" y="2553552"/>
            <a:ext cx="345782" cy="431800"/>
          </a:xfrm>
          <a:prstGeom prst="rightArrow">
            <a:avLst/>
          </a:prstGeom>
          <a:solidFill>
            <a:srgbClr val="FFFF99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ja-JP" sz="1400">
              <a:solidFill>
                <a:srgbClr val="FFFFFF"/>
              </a:solidFill>
            </a:endParaRPr>
          </a:p>
        </p:txBody>
      </p:sp>
      <p:sp>
        <p:nvSpPr>
          <p:cNvPr id="6250" name="テキスト ボックス 51"/>
          <p:cNvSpPr txBox="1">
            <a:spLocks noChangeArrowheads="1"/>
          </p:cNvSpPr>
          <p:nvPr/>
        </p:nvSpPr>
        <p:spPr bwMode="auto">
          <a:xfrm>
            <a:off x="6744072" y="6165305"/>
            <a:ext cx="3621112" cy="307777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accent1">
                <a:shade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400" b="1" dirty="0">
                <a:solidFill>
                  <a:srgbClr val="4F81BD">
                    <a:lumMod val="25000"/>
                  </a:srgbClr>
                </a:solidFill>
              </a:rPr>
              <a:t>“Science of STI Policy”</a:t>
            </a:r>
            <a:endParaRPr lang="en-US" altLang="ja-JP" sz="2000" b="1" dirty="0">
              <a:solidFill>
                <a:srgbClr val="4F81BD">
                  <a:lumMod val="25000"/>
                </a:srgbClr>
              </a:solidFill>
            </a:endParaRPr>
          </a:p>
        </p:txBody>
      </p:sp>
      <p:sp>
        <p:nvSpPr>
          <p:cNvPr id="8234" name="Oval 17"/>
          <p:cNvSpPr>
            <a:spLocks noChangeArrowheads="1"/>
          </p:cNvSpPr>
          <p:nvPr/>
        </p:nvSpPr>
        <p:spPr bwMode="auto">
          <a:xfrm>
            <a:off x="2999656" y="4653136"/>
            <a:ext cx="812800" cy="4429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ja-JP" altLang="en-US" sz="1400" b="1">
                <a:solidFill>
                  <a:prstClr val="black"/>
                </a:solidFill>
              </a:rPr>
              <a:t>・・・</a:t>
            </a:r>
          </a:p>
        </p:txBody>
      </p:sp>
      <p:sp>
        <p:nvSpPr>
          <p:cNvPr id="8235" name="Oval 17"/>
          <p:cNvSpPr>
            <a:spLocks noChangeArrowheads="1"/>
          </p:cNvSpPr>
          <p:nvPr/>
        </p:nvSpPr>
        <p:spPr bwMode="auto">
          <a:xfrm>
            <a:off x="4439816" y="5301209"/>
            <a:ext cx="812800" cy="44291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ja-JP" altLang="en-US" sz="1400" b="1">
                <a:solidFill>
                  <a:prstClr val="black"/>
                </a:solidFill>
              </a:rPr>
              <a:t>・・・</a:t>
            </a:r>
          </a:p>
        </p:txBody>
      </p:sp>
      <p:sp>
        <p:nvSpPr>
          <p:cNvPr id="8236" name="Oval 20"/>
          <p:cNvSpPr>
            <a:spLocks noChangeArrowheads="1"/>
          </p:cNvSpPr>
          <p:nvPr/>
        </p:nvSpPr>
        <p:spPr bwMode="auto">
          <a:xfrm>
            <a:off x="8184232" y="5013176"/>
            <a:ext cx="812800" cy="4429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400" b="1" dirty="0">
                <a:solidFill>
                  <a:prstClr val="black"/>
                </a:solidFill>
              </a:rPr>
              <a:t>History</a:t>
            </a:r>
            <a:endParaRPr lang="ja-JP" altLang="en-US" sz="1400" b="1" dirty="0">
              <a:solidFill>
                <a:prstClr val="black"/>
              </a:solidFill>
            </a:endParaRPr>
          </a:p>
        </p:txBody>
      </p:sp>
      <p:sp>
        <p:nvSpPr>
          <p:cNvPr id="8237" name="Oval 17"/>
          <p:cNvSpPr>
            <a:spLocks noChangeArrowheads="1"/>
          </p:cNvSpPr>
          <p:nvPr/>
        </p:nvSpPr>
        <p:spPr bwMode="auto">
          <a:xfrm>
            <a:off x="9696400" y="3007148"/>
            <a:ext cx="812800" cy="44291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ja-JP" altLang="en-US" sz="1400" b="1" dirty="0">
                <a:solidFill>
                  <a:prstClr val="black"/>
                </a:solidFill>
              </a:rPr>
              <a:t>・・・</a:t>
            </a:r>
          </a:p>
        </p:txBody>
      </p:sp>
      <p:sp>
        <p:nvSpPr>
          <p:cNvPr id="8238" name="Oval 14"/>
          <p:cNvSpPr>
            <a:spLocks noChangeArrowheads="1"/>
          </p:cNvSpPr>
          <p:nvPr/>
        </p:nvSpPr>
        <p:spPr bwMode="auto">
          <a:xfrm>
            <a:off x="8401050" y="1411982"/>
            <a:ext cx="812800" cy="4429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ja-JP" altLang="en-US" sz="1400" b="1">
                <a:solidFill>
                  <a:prstClr val="black"/>
                </a:solidFill>
              </a:rPr>
              <a:t>・・・</a:t>
            </a:r>
          </a:p>
        </p:txBody>
      </p:sp>
      <p:sp>
        <p:nvSpPr>
          <p:cNvPr id="6266" name="Rectangle 47"/>
          <p:cNvSpPr>
            <a:spLocks noChangeArrowheads="1"/>
          </p:cNvSpPr>
          <p:nvPr/>
        </p:nvSpPr>
        <p:spPr bwMode="auto">
          <a:xfrm>
            <a:off x="2639616" y="548680"/>
            <a:ext cx="2123728" cy="6485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en-US" altLang="ja-JP" sz="1200" b="1" dirty="0">
                <a:solidFill>
                  <a:srgbClr val="262673"/>
                </a:solidFill>
              </a:rPr>
              <a:t>Expansion of Frontier through participation of a variety of fields</a:t>
            </a:r>
            <a:endParaRPr lang="ja-JP" altLang="en-US" sz="1200" b="1" dirty="0">
              <a:solidFill>
                <a:srgbClr val="262673"/>
              </a:solidFill>
            </a:endParaRPr>
          </a:p>
        </p:txBody>
      </p:sp>
      <p:sp>
        <p:nvSpPr>
          <p:cNvPr id="6268" name="Text Box 48"/>
          <p:cNvSpPr txBox="1">
            <a:spLocks noChangeArrowheads="1"/>
          </p:cNvSpPr>
          <p:nvPr/>
        </p:nvSpPr>
        <p:spPr bwMode="auto">
          <a:xfrm>
            <a:off x="1847529" y="5301208"/>
            <a:ext cx="177965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Development</a:t>
            </a:r>
          </a:p>
          <a:p>
            <a:r>
              <a:rPr lang="en-US" altLang="ja-JP" b="1" dirty="0">
                <a:solidFill>
                  <a:srgbClr val="FF0000"/>
                </a:solidFill>
              </a:rPr>
              <a:t>of Information</a:t>
            </a:r>
          </a:p>
          <a:p>
            <a:r>
              <a:rPr lang="en-US" altLang="ja-JP" b="1" dirty="0">
                <a:solidFill>
                  <a:srgbClr val="FF0000"/>
                </a:solidFill>
              </a:rPr>
              <a:t>Science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6269" name="Text Box 49"/>
          <p:cNvSpPr txBox="1">
            <a:spLocks noChangeArrowheads="1"/>
          </p:cNvSpPr>
          <p:nvPr/>
        </p:nvSpPr>
        <p:spPr bwMode="auto">
          <a:xfrm>
            <a:off x="1558925" y="1268959"/>
            <a:ext cx="10855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Natural </a:t>
            </a:r>
          </a:p>
          <a:p>
            <a:r>
              <a:rPr lang="en-US" altLang="ja-JP" b="1" dirty="0">
                <a:solidFill>
                  <a:srgbClr val="FF0000"/>
                </a:solidFill>
              </a:rPr>
              <a:t>Science</a:t>
            </a:r>
          </a:p>
        </p:txBody>
      </p:sp>
      <p:sp>
        <p:nvSpPr>
          <p:cNvPr id="6271" name="Text Box 51"/>
          <p:cNvSpPr txBox="1">
            <a:spLocks noChangeArrowheads="1"/>
          </p:cNvSpPr>
          <p:nvPr/>
        </p:nvSpPr>
        <p:spPr bwMode="auto">
          <a:xfrm>
            <a:off x="8769350" y="692697"/>
            <a:ext cx="175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Use of Social</a:t>
            </a:r>
          </a:p>
          <a:p>
            <a:r>
              <a:rPr lang="en-US" altLang="ja-JP" b="1" dirty="0">
                <a:solidFill>
                  <a:srgbClr val="FF0000"/>
                </a:solidFill>
              </a:rPr>
              <a:t>Science Tools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6273" name="日付プレースホルダ 2"/>
          <p:cNvSpPr txBox="1">
            <a:spLocks/>
          </p:cNvSpPr>
          <p:nvPr/>
        </p:nvSpPr>
        <p:spPr bwMode="auto">
          <a:xfrm>
            <a:off x="8687494" y="6625034"/>
            <a:ext cx="23050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ja-JP" sz="800">
                <a:solidFill>
                  <a:srgbClr val="000066"/>
                </a:solidFill>
              </a:rPr>
              <a:t>Copyright (C)2011 JST All Rights Reserved.</a:t>
            </a:r>
            <a:endParaRPr lang="en-GB" altLang="ja-JP" sz="800">
              <a:solidFill>
                <a:srgbClr val="000066"/>
              </a:solidFill>
            </a:endParaRPr>
          </a:p>
        </p:txBody>
      </p:sp>
      <p:sp>
        <p:nvSpPr>
          <p:cNvPr id="53" name="Oval 20"/>
          <p:cNvSpPr>
            <a:spLocks noChangeArrowheads="1"/>
          </p:cNvSpPr>
          <p:nvPr/>
        </p:nvSpPr>
        <p:spPr bwMode="auto">
          <a:xfrm>
            <a:off x="9443144" y="4239494"/>
            <a:ext cx="812800" cy="4429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400" b="1" dirty="0">
                <a:solidFill>
                  <a:prstClr val="black"/>
                </a:solidFill>
              </a:rPr>
              <a:t>Ethics</a:t>
            </a:r>
            <a:endParaRPr lang="ja-JP" altLang="en-US" sz="1400" b="1" dirty="0">
              <a:solidFill>
                <a:prstClr val="black"/>
              </a:solidFill>
            </a:endParaRPr>
          </a:p>
        </p:txBody>
      </p:sp>
      <p:sp>
        <p:nvSpPr>
          <p:cNvPr id="54" name="AutoShape 36"/>
          <p:cNvSpPr>
            <a:spLocks noChangeArrowheads="1"/>
          </p:cNvSpPr>
          <p:nvPr/>
        </p:nvSpPr>
        <p:spPr bwMode="auto">
          <a:xfrm rot="10800000">
            <a:off x="8832304" y="3223172"/>
            <a:ext cx="619526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3366FF">
              <a:alpha val="70979"/>
            </a:srgb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ot="10800000" wrap="none" anchor="ctr"/>
          <a:lstStyle/>
          <a:p>
            <a:pPr>
              <a:defRPr/>
            </a:pPr>
            <a:endParaRPr lang="en-GB" altLang="ja-JP" sz="1400">
              <a:solidFill>
                <a:prstClr val="black"/>
              </a:solidFill>
            </a:endParaRPr>
          </a:p>
        </p:txBody>
      </p:sp>
      <p:sp>
        <p:nvSpPr>
          <p:cNvPr id="55" name="右矢印 54"/>
          <p:cNvSpPr/>
          <p:nvPr/>
        </p:nvSpPr>
        <p:spPr>
          <a:xfrm>
            <a:off x="7970247" y="3068960"/>
            <a:ext cx="327285" cy="431800"/>
          </a:xfrm>
          <a:prstGeom prst="rightArrow">
            <a:avLst/>
          </a:prstGeom>
          <a:solidFill>
            <a:srgbClr val="FFFF99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ja-JP" sz="1400">
              <a:solidFill>
                <a:srgbClr val="FFFFFF"/>
              </a:solidFill>
            </a:endParaRPr>
          </a:p>
        </p:txBody>
      </p:sp>
      <p:sp>
        <p:nvSpPr>
          <p:cNvPr id="56" name="右矢印 55"/>
          <p:cNvSpPr/>
          <p:nvPr/>
        </p:nvSpPr>
        <p:spPr>
          <a:xfrm rot="10800000">
            <a:off x="4389932" y="3068960"/>
            <a:ext cx="327285" cy="431800"/>
          </a:xfrm>
          <a:prstGeom prst="rightArrow">
            <a:avLst/>
          </a:prstGeom>
          <a:solidFill>
            <a:srgbClr val="FFFF99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ja-JP" sz="1400">
              <a:solidFill>
                <a:srgbClr val="FFFFFF"/>
              </a:solidFill>
            </a:endParaRPr>
          </a:p>
        </p:txBody>
      </p:sp>
      <p:sp>
        <p:nvSpPr>
          <p:cNvPr id="57" name="右矢印 46"/>
          <p:cNvSpPr>
            <a:spLocks noChangeArrowheads="1"/>
          </p:cNvSpPr>
          <p:nvPr/>
        </p:nvSpPr>
        <p:spPr bwMode="auto">
          <a:xfrm rot="16200000">
            <a:off x="6205601" y="2386719"/>
            <a:ext cx="212601" cy="431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 algn="ctr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rot="10800000" vert="eaVert" anchor="ctr"/>
          <a:lstStyle/>
          <a:p>
            <a:pPr algn="ctr">
              <a:defRPr/>
            </a:pPr>
            <a:endParaRPr lang="en-GB" altLang="ja-JP" sz="1400">
              <a:solidFill>
                <a:srgbClr val="FFFFFF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6240016" y="1412777"/>
            <a:ext cx="1440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>
                <a:solidFill>
                  <a:prstClr val="black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Science &amp; Democracy, Publicness, </a:t>
            </a:r>
            <a:r>
              <a:rPr lang="en-US" altLang="ja-JP" sz="800">
                <a:solidFill>
                  <a:prstClr val="black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Policymaking process</a:t>
            </a:r>
            <a:r>
              <a:rPr lang="en-US" altLang="ja-JP" sz="800" dirty="0">
                <a:solidFill>
                  <a:prstClr val="black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, Public participation, Agreement, S&amp;T governance, Risk governance</a:t>
            </a:r>
            <a:endParaRPr lang="ja-JP" altLang="en-US" sz="8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6888088" y="2132857"/>
            <a:ext cx="22139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>
                <a:solidFill>
                  <a:prstClr val="black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Resource allocation, Technological development and growth, Uncertainty, Incentive, Marketing failure, Public property, Government role, Cost benefits, Technology dissemination, Network effectiveness, Technology &amp; knowledge spill over,  Welfare, Externality, National innovation system, Market competitiveness and innovation, Job creation and loss</a:t>
            </a:r>
            <a:endParaRPr lang="ja-JP" altLang="en-US" sz="8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7752184" y="3645025"/>
            <a:ext cx="1925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>
                <a:solidFill>
                  <a:prstClr val="black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Public understanding of science, Science communication, Scientists’ behavior, Scientific Philosophy, S&amp;T and ethics, Scientists’ social responsibility, Technological ethics, Bioethics</a:t>
            </a:r>
            <a:endParaRPr lang="ja-JP" altLang="ja-JP" sz="8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5015880" y="4581129"/>
            <a:ext cx="1493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>
                <a:solidFill>
                  <a:prstClr val="black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Evolution, Development, Learning, Thought, Memory, Creativity, Transmission</a:t>
            </a:r>
            <a:endParaRPr lang="ja-JP" altLang="ja-JP" sz="8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4778350" y="3629224"/>
            <a:ext cx="1853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>
                <a:solidFill>
                  <a:prstClr val="black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Research on research, Scientific productivity, Science map, Research evaluation, Paper patent analyses, Network visibility</a:t>
            </a:r>
            <a:endParaRPr lang="ja-JP" altLang="ja-JP" sz="8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3736289" y="3944042"/>
            <a:ext cx="12308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>
                <a:solidFill>
                  <a:prstClr val="black"/>
                </a:solidFill>
                <a:latin typeface="Times New Roman" panose="02020603050405020304" pitchFamily="18" charset="0"/>
                <a:ea typeface="ＭＳ 明朝" pitchFamily="17" charset="-128"/>
                <a:cs typeface="Times New Roman" panose="02020603050405020304" pitchFamily="18" charset="0"/>
              </a:rPr>
              <a:t>Data mining, Data base, Visualization tools, Establishment and management of information resources, S&amp;T information, Intellectual property information </a:t>
            </a:r>
            <a:endParaRPr lang="ja-JP" altLang="en-US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6456040" y="4869160"/>
            <a:ext cx="10262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" dirty="0">
                <a:solidFill>
                  <a:prstClr val="black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Science education</a:t>
            </a:r>
          </a:p>
          <a:p>
            <a:r>
              <a:rPr lang="en-US" altLang="ja-JP" sz="800" dirty="0">
                <a:solidFill>
                  <a:prstClr val="black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Science literacy</a:t>
            </a:r>
            <a:endParaRPr lang="ja-JP" altLang="en-US" sz="800" dirty="0">
              <a:solidFill>
                <a:prstClr val="black"/>
              </a:solidFill>
            </a:endParaRPr>
          </a:p>
        </p:txBody>
      </p:sp>
      <p:cxnSp>
        <p:nvCxnSpPr>
          <p:cNvPr id="67" name="直線コネクタ 66"/>
          <p:cNvCxnSpPr>
            <a:endCxn id="6250" idx="0"/>
          </p:cNvCxnSpPr>
          <p:nvPr/>
        </p:nvCxnSpPr>
        <p:spPr>
          <a:xfrm>
            <a:off x="7824192" y="4797152"/>
            <a:ext cx="432048" cy="136815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39"/>
          <p:cNvSpPr txBox="1">
            <a:spLocks noChangeArrowheads="1"/>
          </p:cNvSpPr>
          <p:nvPr/>
        </p:nvSpPr>
        <p:spPr bwMode="auto">
          <a:xfrm>
            <a:off x="0" y="-27384"/>
            <a:ext cx="12192000" cy="542440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sz="2400" kern="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Development of the Fields Covered by “STI Policy”</a:t>
            </a:r>
            <a:endParaRPr kumimoji="0" lang="ja-JP" altLang="en-US" sz="2400" kern="0" dirty="0">
              <a:solidFill>
                <a:srgbClr val="FFFFF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8" name="Oval 20"/>
          <p:cNvSpPr>
            <a:spLocks noChangeArrowheads="1"/>
          </p:cNvSpPr>
          <p:nvPr/>
        </p:nvSpPr>
        <p:spPr bwMode="auto">
          <a:xfrm>
            <a:off x="9056712" y="4733528"/>
            <a:ext cx="812800" cy="4429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400" b="1" dirty="0">
                <a:solidFill>
                  <a:prstClr val="black"/>
                </a:solidFill>
              </a:rPr>
              <a:t>Ethics</a:t>
            </a:r>
            <a:endParaRPr lang="ja-JP" alt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863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832420"/>
              </p:ext>
            </p:extLst>
          </p:nvPr>
        </p:nvGraphicFramePr>
        <p:xfrm>
          <a:off x="92075" y="92075"/>
          <a:ext cx="12030748" cy="676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プレゼンテーション" r:id="rId3" imgW="6094610" imgH="3427323" progId="PowerPoint.Show.12">
                  <p:embed/>
                </p:oleObj>
              </mc:Choice>
              <mc:Fallback>
                <p:oleObj name="プレゼンテーション" r:id="rId3" imgW="6094610" imgH="3427323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12030748" cy="676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4639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角丸四角形 63"/>
          <p:cNvSpPr/>
          <p:nvPr/>
        </p:nvSpPr>
        <p:spPr>
          <a:xfrm>
            <a:off x="1379806" y="789116"/>
            <a:ext cx="9490932" cy="5718773"/>
          </a:xfrm>
          <a:prstGeom prst="roundRect">
            <a:avLst>
              <a:gd name="adj" fmla="val 16150"/>
            </a:avLst>
          </a:prstGeom>
          <a:noFill/>
          <a:ln>
            <a:solidFill>
              <a:schemeClr val="tx2">
                <a:lumMod val="60000"/>
                <a:lumOff val="40000"/>
                <a:alpha val="7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350">
              <a:solidFill>
                <a:prstClr val="white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787974" y="1342833"/>
            <a:ext cx="6335152" cy="3081033"/>
          </a:xfrm>
          <a:prstGeom prst="roundRect">
            <a:avLst/>
          </a:prstGeom>
          <a:gradFill>
            <a:gsLst>
              <a:gs pos="100000">
                <a:srgbClr val="8BFA54"/>
              </a:gs>
              <a:gs pos="0">
                <a:srgbClr val="A1BC75"/>
              </a:gs>
              <a:gs pos="0">
                <a:srgbClr val="C5D9A3"/>
              </a:gs>
              <a:gs pos="0">
                <a:schemeClr val="accent5">
                  <a:alpha val="93000"/>
                  <a:lumMod val="16000"/>
                  <a:lumOff val="84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97000">
                <a:srgbClr val="8BFA54">
                  <a:lumMod val="83000"/>
                  <a:lumOff val="17000"/>
                  <a:alpha val="87000"/>
                </a:srgbClr>
              </a:gs>
            </a:gsLst>
            <a:lin ang="5400000" scaled="0"/>
          </a:gradFill>
          <a:ln>
            <a:solidFill>
              <a:schemeClr val="accent5">
                <a:lumMod val="60000"/>
                <a:lumOff val="40000"/>
                <a:alpha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350" dirty="0">
              <a:solidFill>
                <a:prstClr val="white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2021637" y="1499327"/>
            <a:ext cx="2738438" cy="3365897"/>
          </a:xfrm>
          <a:prstGeom prst="roundRect">
            <a:avLst/>
          </a:prstGeom>
          <a:solidFill>
            <a:schemeClr val="accent2">
              <a:lumMod val="40000"/>
              <a:lumOff val="60000"/>
              <a:alpha val="34000"/>
            </a:schemeClr>
          </a:solidFill>
          <a:ln>
            <a:solidFill>
              <a:schemeClr val="accent2">
                <a:lumMod val="40000"/>
                <a:lumOff val="60000"/>
                <a:alpha val="4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350" dirty="0">
              <a:solidFill>
                <a:prstClr val="white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557213" indent="-214313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857250" indent="-1714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200150" indent="-1714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543050" indent="-1714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3C183D3-5EC0-436D-A9D7-8EF6EFBD362C}" type="slidenum">
              <a:rPr lang="ja-JP" altLang="en-US">
                <a:solidFill>
                  <a:srgbClr val="595959"/>
                </a:solidFill>
                <a:latin typeface="Century Gothic" panose="020B0502020202020204" pitchFamily="34" charset="0"/>
              </a:rPr>
              <a:pPr eaLnBrk="1" hangingPunct="1"/>
              <a:t>3</a:t>
            </a:fld>
            <a:endParaRPr lang="ja-JP" altLang="en-US">
              <a:solidFill>
                <a:srgbClr val="595959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雲 3"/>
          <p:cNvSpPr/>
          <p:nvPr/>
        </p:nvSpPr>
        <p:spPr>
          <a:xfrm>
            <a:off x="2719190" y="824856"/>
            <a:ext cx="4081769" cy="846838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 sz="1000" b="1" dirty="0">
              <a:solidFill>
                <a:srgbClr val="1F497D">
                  <a:lumMod val="75000"/>
                </a:srgbClr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ja-JP" sz="10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&lt;Social &amp; Economic Effects of STI Policy&gt;</a:t>
            </a:r>
          </a:p>
          <a:p>
            <a:pPr algn="ctr">
              <a:defRPr/>
            </a:pPr>
            <a:r>
              <a:rPr lang="en-US" altLang="ja-JP" sz="900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measuring and evaluating the policy’s social and economic effects, propose the next policy and policy options to effectively achieve social goals </a:t>
            </a:r>
          </a:p>
          <a:p>
            <a:pPr algn="ctr">
              <a:defRPr/>
            </a:pPr>
            <a:endParaRPr lang="ja-JP" altLang="en-US" sz="1000" dirty="0">
              <a:solidFill>
                <a:srgbClr val="1F497D">
                  <a:lumMod val="75000"/>
                </a:srgbClr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雲 5"/>
          <p:cNvSpPr/>
          <p:nvPr/>
        </p:nvSpPr>
        <p:spPr>
          <a:xfrm>
            <a:off x="6467262" y="1182426"/>
            <a:ext cx="4286676" cy="773308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 sz="1000" b="1" dirty="0">
              <a:solidFill>
                <a:srgbClr val="1F497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ja-JP" sz="10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&lt;Understand STI Dynamics&gt;</a:t>
            </a:r>
          </a:p>
          <a:p>
            <a:pPr algn="ctr">
              <a:defRPr/>
            </a:pPr>
            <a:r>
              <a:rPr lang="en-US" altLang="ja-JP" sz="900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understanding the innovation-creation process and its dynamics, aim to have effective resource allocation and effective innovation creation</a:t>
            </a:r>
          </a:p>
          <a:p>
            <a:pPr algn="ctr">
              <a:defRPr/>
            </a:pPr>
            <a:endParaRPr lang="ja-JP" altLang="en-US" sz="900" dirty="0">
              <a:solidFill>
                <a:srgbClr val="1F497D">
                  <a:lumMod val="75000"/>
                </a:srgbClr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雲 6"/>
          <p:cNvSpPr/>
          <p:nvPr/>
        </p:nvSpPr>
        <p:spPr>
          <a:xfrm>
            <a:off x="5178243" y="3045622"/>
            <a:ext cx="5156345" cy="918830"/>
          </a:xfrm>
          <a:prstGeom prst="cloud">
            <a:avLst/>
          </a:prstGeom>
          <a:solidFill>
            <a:srgbClr val="DDFE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000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ja-JP" sz="10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the society (nation, next generation, international society) expects for science</a:t>
            </a:r>
            <a:r>
              <a:rPr lang="en-US" altLang="ja-JP" sz="1000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algn="ctr">
              <a:defRPr/>
            </a:pPr>
            <a:r>
              <a:rPr lang="en-US" altLang="ja-JP" sz="900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By focusing on the relationship between society and STI, aim to implement co-evolution between the STI-related stakeholders, and reflect what the society needs and think useful on research and policy</a:t>
            </a:r>
            <a:endParaRPr lang="ja-JP" altLang="en-US" sz="900" dirty="0">
              <a:solidFill>
                <a:srgbClr val="1F497D">
                  <a:lumMod val="75000"/>
                </a:srgb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9062279" y="713974"/>
            <a:ext cx="1060847" cy="346249"/>
          </a:xfrm>
          <a:prstGeom prst="rect">
            <a:avLst/>
          </a:prstGeom>
          <a:gradFill>
            <a:gsLst>
              <a:gs pos="10000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20000"/>
                  <a:lumOff val="80000"/>
                </a:schemeClr>
              </a:gs>
              <a:gs pos="0">
                <a:srgbClr val="C5D9A3"/>
              </a:gs>
              <a:gs pos="98000">
                <a:schemeClr val="tx2">
                  <a:lumMod val="60000"/>
                  <a:lumOff val="4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9CB86E">
                  <a:lumMod val="0"/>
                  <a:lumOff val="100000"/>
                  <a:alpha val="0"/>
                </a:srgbClr>
              </a:gs>
            </a:gsLst>
            <a:lin ang="5400000" scaled="0"/>
          </a:gradFill>
          <a:ln w="22225" cap="rnd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1650" dirty="0">
                <a:solidFill>
                  <a:srgbClr val="1F497D"/>
                </a:solidFill>
                <a:latin typeface="ＭＳ Ｐゴシック" panose="020B0600070205080204" pitchFamily="50" charset="-128"/>
              </a:rPr>
              <a:t>社会</a:t>
            </a:r>
          </a:p>
        </p:txBody>
      </p:sp>
      <p:sp>
        <p:nvSpPr>
          <p:cNvPr id="18449" name="テキスト ボックス 45"/>
          <p:cNvSpPr txBox="1">
            <a:spLocks noChangeArrowheads="1"/>
          </p:cNvSpPr>
          <p:nvPr/>
        </p:nvSpPr>
        <p:spPr bwMode="auto">
          <a:xfrm>
            <a:off x="2331186" y="1672273"/>
            <a:ext cx="4011645" cy="1234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7313" indent="-8731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7F7F7F"/>
                </a:solidFill>
                <a:latin typeface="Century Gothic" panose="020B0502020202020204" pitchFamily="34" charset="0"/>
                <a:ea typeface="HGS明朝E" panose="02020900000000000000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Font typeface="Courier New" panose="02070309020205020404" pitchFamily="49" charset="0"/>
              <a:buChar char="o"/>
              <a:defRPr kumimoji="1" sz="1600">
                <a:solidFill>
                  <a:srgbClr val="7F7F7F"/>
                </a:solidFill>
                <a:latin typeface="Century Gothic" panose="020B0502020202020204" pitchFamily="34" charset="0"/>
                <a:ea typeface="HGS明朝E" panose="02020900000000000000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1600">
                <a:solidFill>
                  <a:srgbClr val="7F7F7F"/>
                </a:solidFill>
                <a:latin typeface="Century Gothic" panose="020B0502020202020204" pitchFamily="34" charset="0"/>
                <a:ea typeface="HGS明朝E" panose="02020900000000000000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Courier New" panose="02070309020205020404" pitchFamily="49" charset="0"/>
              <a:buChar char="o"/>
              <a:defRPr kumimoji="1" sz="1600">
                <a:solidFill>
                  <a:srgbClr val="7F7F7F"/>
                </a:solidFill>
                <a:latin typeface="Century Gothic" panose="020B0502020202020204" pitchFamily="34" charset="0"/>
                <a:ea typeface="HGS明朝E" panose="02020900000000000000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1600">
                <a:solidFill>
                  <a:srgbClr val="7F7F7F"/>
                </a:solidFill>
                <a:latin typeface="Century Gothic" panose="020B0502020202020204" pitchFamily="34" charset="0"/>
                <a:ea typeface="HGS明朝E" panose="02020900000000000000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600">
                <a:solidFill>
                  <a:srgbClr val="7F7F7F"/>
                </a:solidFill>
                <a:latin typeface="Century Gothic" panose="020B0502020202020204" pitchFamily="34" charset="0"/>
                <a:ea typeface="HGS明朝E" panose="02020900000000000000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600">
                <a:solidFill>
                  <a:srgbClr val="7F7F7F"/>
                </a:solidFill>
                <a:latin typeface="Century Gothic" panose="020B0502020202020204" pitchFamily="34" charset="0"/>
                <a:ea typeface="HGS明朝E" panose="02020900000000000000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600">
                <a:solidFill>
                  <a:srgbClr val="7F7F7F"/>
                </a:solidFill>
                <a:latin typeface="Century Gothic" panose="020B0502020202020204" pitchFamily="34" charset="0"/>
                <a:ea typeface="HGS明朝E" panose="02020900000000000000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600">
                <a:solidFill>
                  <a:srgbClr val="7F7F7F"/>
                </a:solidFill>
                <a:latin typeface="Century Gothic" panose="020B0502020202020204" pitchFamily="34" charset="0"/>
                <a:ea typeface="HGS明朝E" panose="02020900000000000000" pitchFamily="18" charset="-128"/>
              </a:defRPr>
            </a:lvl9pPr>
          </a:lstStyle>
          <a:p>
            <a:pPr marL="65485" indent="-65485" eaLnBrk="1" hangingPunct="1">
              <a:spcBef>
                <a:spcPct val="0"/>
              </a:spcBef>
              <a:defRPr/>
            </a:pPr>
            <a:r>
              <a:rPr lang="en-US" altLang="ja-JP" sz="825" b="1" dirty="0">
                <a:solidFill>
                  <a:prstClr val="black"/>
                </a:solidFill>
                <a:latin typeface="Segoe UI"/>
                <a:ea typeface="メイリオ"/>
              </a:rPr>
              <a:t>How to measure the success and failure of STI policies?</a:t>
            </a:r>
            <a:r>
              <a:rPr lang="ja-JP" altLang="en-US" sz="825" b="1" dirty="0">
                <a:solidFill>
                  <a:prstClr val="black"/>
                </a:solidFill>
                <a:latin typeface="Segoe UI"/>
                <a:ea typeface="メイリオ"/>
              </a:rPr>
              <a:t>（●５）</a:t>
            </a:r>
            <a:endParaRPr lang="en-US" altLang="ja-JP" sz="825" b="1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marL="65485" indent="-65485" eaLnBrk="1" hangingPunct="1">
              <a:spcBef>
                <a:spcPct val="0"/>
              </a:spcBef>
              <a:defRPr/>
            </a:pPr>
            <a:r>
              <a:rPr lang="en-US" altLang="ja-JP" sz="825" b="1" dirty="0">
                <a:solidFill>
                  <a:prstClr val="black"/>
                </a:solidFill>
                <a:latin typeface="Segoe UI"/>
                <a:ea typeface="メイリオ"/>
              </a:rPr>
              <a:t>STI policy results and evaluation? How to handle the time lag?</a:t>
            </a:r>
            <a:r>
              <a:rPr lang="ja-JP" altLang="en-US" sz="825" b="1" dirty="0">
                <a:solidFill>
                  <a:prstClr val="black"/>
                </a:solidFill>
                <a:latin typeface="Segoe UI"/>
                <a:ea typeface="メイリオ"/>
              </a:rPr>
              <a:t> （●４）</a:t>
            </a:r>
            <a:endParaRPr lang="en-US" altLang="ja-JP" sz="825" b="1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marL="65485" indent="-65485" eaLnBrk="1" hangingPunct="1">
              <a:spcBef>
                <a:spcPct val="0"/>
              </a:spcBef>
              <a:defRPr/>
            </a:pPr>
            <a:r>
              <a:rPr lang="en-US" altLang="ja-JP" sz="825" b="1" dirty="0">
                <a:solidFill>
                  <a:prstClr val="black"/>
                </a:solidFill>
                <a:latin typeface="Segoe UI"/>
                <a:ea typeface="メイリオ"/>
              </a:rPr>
              <a:t>Analyses of the STI Policy’s contribution to R&amp;D</a:t>
            </a:r>
            <a:r>
              <a:rPr lang="ja-JP" altLang="en-US" sz="825" b="1" dirty="0">
                <a:solidFill>
                  <a:prstClr val="black"/>
                </a:solidFill>
                <a:latin typeface="Segoe UI"/>
                <a:ea typeface="メイリオ"/>
              </a:rPr>
              <a:t>（●２）</a:t>
            </a:r>
            <a:endParaRPr lang="en-US" altLang="ja-JP" sz="825" b="1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marL="65485" indent="-65485" eaLnBrk="1" hangingPunct="1">
              <a:spcBef>
                <a:spcPct val="0"/>
              </a:spcBef>
              <a:defRPr/>
            </a:pPr>
            <a:r>
              <a:rPr lang="en-US" altLang="ja-JP" sz="825" b="1" dirty="0">
                <a:solidFill>
                  <a:prstClr val="black"/>
                </a:solidFill>
                <a:latin typeface="Segoe UI"/>
                <a:ea typeface="メイリオ"/>
              </a:rPr>
              <a:t>Which fund to invest? Education or Research?</a:t>
            </a:r>
            <a:r>
              <a:rPr lang="ja-JP" altLang="en-US" sz="825" b="1" dirty="0">
                <a:solidFill>
                  <a:prstClr val="black"/>
                </a:solidFill>
                <a:latin typeface="Segoe UI"/>
                <a:ea typeface="メイリオ"/>
              </a:rPr>
              <a:t>（●２）</a:t>
            </a:r>
            <a:endParaRPr lang="en-US" altLang="ja-JP" sz="825" b="1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marL="65485" indent="-65485" eaLnBrk="1" hangingPunct="1">
              <a:spcBef>
                <a:spcPct val="0"/>
              </a:spcBef>
              <a:defRPr/>
            </a:pPr>
            <a:r>
              <a:rPr lang="en-US" altLang="ja-JP" sz="825" b="1" dirty="0">
                <a:solidFill>
                  <a:prstClr val="black"/>
                </a:solidFill>
                <a:latin typeface="Segoe UI"/>
                <a:ea typeface="メイリオ"/>
              </a:rPr>
              <a:t>How to evaluate STI’s social effects?</a:t>
            </a:r>
            <a:r>
              <a:rPr lang="ja-JP" altLang="en-US" sz="825" b="1" dirty="0">
                <a:solidFill>
                  <a:prstClr val="black"/>
                </a:solidFill>
                <a:latin typeface="Segoe UI"/>
                <a:ea typeface="メイリオ"/>
              </a:rPr>
              <a:t>（●２）</a:t>
            </a:r>
            <a:endParaRPr lang="en-US" altLang="ja-JP" sz="825" b="1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marL="65485" indent="-65485" eaLnBrk="1" hangingPunct="1">
              <a:spcBef>
                <a:spcPct val="0"/>
              </a:spcBef>
              <a:defRPr/>
            </a:pPr>
            <a:r>
              <a:rPr lang="en-US" altLang="ja-JP" sz="825" b="1" dirty="0">
                <a:solidFill>
                  <a:prstClr val="black"/>
                </a:solidFill>
                <a:latin typeface="Segoe UI"/>
                <a:ea typeface="メイリオ"/>
              </a:rPr>
              <a:t>Does the S&amp;T development change workstyle and lifestyle?</a:t>
            </a:r>
            <a:r>
              <a:rPr lang="ja-JP" altLang="en-US" sz="825" b="1" dirty="0">
                <a:solidFill>
                  <a:prstClr val="black"/>
                </a:solidFill>
                <a:latin typeface="Segoe UI"/>
                <a:ea typeface="メイリオ"/>
              </a:rPr>
              <a:t>（●１）</a:t>
            </a:r>
            <a:endParaRPr lang="en-US" altLang="ja-JP" sz="825" b="1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marL="65485" indent="-65485" eaLnBrk="1" hangingPunct="1">
              <a:spcBef>
                <a:spcPct val="0"/>
              </a:spcBef>
              <a:defRPr/>
            </a:pPr>
            <a:r>
              <a:rPr lang="en-US" altLang="ja-JP" sz="825" b="1" dirty="0">
                <a:solidFill>
                  <a:prstClr val="black"/>
                </a:solidFill>
                <a:latin typeface="Segoe UI"/>
                <a:ea typeface="メイリオ"/>
              </a:rPr>
              <a:t>The evaluation of pure science differs from that of STI research</a:t>
            </a:r>
            <a:r>
              <a:rPr lang="ja-JP" altLang="en-US" sz="825" b="1" dirty="0">
                <a:solidFill>
                  <a:prstClr val="black"/>
                </a:solidFill>
                <a:latin typeface="Segoe UI"/>
                <a:ea typeface="メイリオ"/>
              </a:rPr>
              <a:t>？</a:t>
            </a:r>
            <a:r>
              <a:rPr lang="en-US" altLang="ja-JP" sz="825" b="1" dirty="0">
                <a:solidFill>
                  <a:prstClr val="black"/>
                </a:solidFill>
                <a:latin typeface="Segoe UI"/>
                <a:ea typeface="メイリオ"/>
              </a:rPr>
              <a:t>(</a:t>
            </a:r>
            <a:r>
              <a:rPr lang="ja-JP" altLang="en-US" sz="825" b="1" dirty="0">
                <a:solidFill>
                  <a:prstClr val="black"/>
                </a:solidFill>
                <a:latin typeface="Segoe UI"/>
                <a:ea typeface="メイリオ"/>
              </a:rPr>
              <a:t>●１）</a:t>
            </a:r>
            <a:endParaRPr lang="en-US" altLang="ja-JP" sz="825" b="1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marL="65485" indent="-65485" eaLnBrk="1" hangingPunct="1">
              <a:spcBef>
                <a:spcPct val="0"/>
              </a:spcBef>
              <a:defRPr/>
            </a:pPr>
            <a:r>
              <a:rPr lang="en-US" altLang="ja-JP" sz="825" b="1" dirty="0">
                <a:solidFill>
                  <a:prstClr val="black"/>
                </a:solidFill>
                <a:latin typeface="Segoe UI"/>
                <a:ea typeface="メイリオ"/>
              </a:rPr>
              <a:t>How to connect pre and post evaluation of STI policies</a:t>
            </a:r>
            <a:r>
              <a:rPr lang="ja-JP" altLang="en-US" sz="825" b="1" dirty="0">
                <a:solidFill>
                  <a:prstClr val="black"/>
                </a:solidFill>
                <a:latin typeface="Segoe UI"/>
                <a:ea typeface="メイリオ"/>
              </a:rPr>
              <a:t>？（●１）</a:t>
            </a:r>
            <a:endParaRPr lang="en-US" altLang="ja-JP" sz="825" b="1" dirty="0">
              <a:solidFill>
                <a:prstClr val="black"/>
              </a:solidFill>
              <a:latin typeface="Segoe UI"/>
              <a:ea typeface="メイリオ"/>
            </a:endParaRPr>
          </a:p>
          <a:p>
            <a:pPr marL="65485" indent="-65485" eaLnBrk="1" hangingPunct="1">
              <a:spcBef>
                <a:spcPct val="0"/>
              </a:spcBef>
              <a:defRPr/>
            </a:pPr>
            <a:r>
              <a:rPr lang="en-US" altLang="ja-JP" sz="825" b="1" dirty="0">
                <a:solidFill>
                  <a:prstClr val="black"/>
                </a:solidFill>
                <a:latin typeface="Segoe UI"/>
                <a:ea typeface="メイリオ"/>
              </a:rPr>
              <a:t>How to proceed feedback and data-making after implementation</a:t>
            </a:r>
            <a:r>
              <a:rPr lang="ja-JP" altLang="en-US" sz="825" b="1" dirty="0">
                <a:solidFill>
                  <a:prstClr val="black"/>
                </a:solidFill>
                <a:latin typeface="Segoe UI"/>
                <a:ea typeface="メイリオ"/>
              </a:rPr>
              <a:t>？（●１）</a:t>
            </a:r>
            <a:endParaRPr lang="en-US" altLang="ja-JP" sz="825" b="1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342831" y="3945684"/>
            <a:ext cx="4596451" cy="161582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How to find lead citizens and have them engaged</a:t>
            </a:r>
            <a:r>
              <a:rPr lang="ja-JP" altLang="en-US" sz="825" b="1" dirty="0">
                <a:solidFill>
                  <a:prstClr val="black"/>
                </a:solidFill>
              </a:rPr>
              <a:t>？（●１０）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Why lead citizens are necessary</a:t>
            </a:r>
            <a:r>
              <a:rPr lang="ja-JP" altLang="en-US" sz="825" b="1" dirty="0">
                <a:solidFill>
                  <a:prstClr val="black"/>
                </a:solidFill>
              </a:rPr>
              <a:t>？（●２）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Who decide whether STI is useful for society</a:t>
            </a:r>
            <a:r>
              <a:rPr lang="ja-JP" altLang="en-US" sz="825" b="1" dirty="0">
                <a:solidFill>
                  <a:prstClr val="black"/>
                </a:solidFill>
              </a:rPr>
              <a:t>？（●６）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Characteristics of Japanese people’s view for S&amp;T? Historically</a:t>
            </a:r>
            <a:r>
              <a:rPr lang="ja-JP" altLang="en-US" sz="825" b="1" dirty="0">
                <a:solidFill>
                  <a:prstClr val="black"/>
                </a:solidFill>
              </a:rPr>
              <a:t>？（●３）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What the society expect for future S&amp;T</a:t>
            </a:r>
            <a:r>
              <a:rPr lang="ja-JP" altLang="en-US" sz="825" b="1" dirty="0">
                <a:solidFill>
                  <a:prstClr val="black"/>
                </a:solidFill>
              </a:rPr>
              <a:t>？（●２）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Society that solves risks by itself?</a:t>
            </a:r>
            <a:r>
              <a:rPr lang="ja-JP" altLang="en-US" sz="825" b="1" dirty="0">
                <a:solidFill>
                  <a:prstClr val="black"/>
                </a:solidFill>
              </a:rPr>
              <a:t>（●１）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What is the cost for distrusting S&amp;T</a:t>
            </a:r>
            <a:r>
              <a:rPr lang="ja-JP" altLang="en-US" sz="825" b="1" dirty="0">
                <a:solidFill>
                  <a:prstClr val="black"/>
                </a:solidFill>
              </a:rPr>
              <a:t>？（●１）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How to quickly fill the gap between S&amp;T change and regulatory restrictions?</a:t>
            </a:r>
            <a:r>
              <a:rPr lang="ja-JP" altLang="en-US" sz="825" b="1" dirty="0">
                <a:solidFill>
                  <a:prstClr val="black"/>
                </a:solidFill>
              </a:rPr>
              <a:t>（●１）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How to take citizen’s value into policy formation</a:t>
            </a:r>
            <a:r>
              <a:rPr lang="ja-JP" altLang="en-US" sz="825" b="1" dirty="0">
                <a:solidFill>
                  <a:prstClr val="black"/>
                </a:solidFill>
              </a:rPr>
              <a:t>？（●１）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endParaRPr lang="en-US" altLang="ja-JP" sz="825" dirty="0">
              <a:solidFill>
                <a:prstClr val="black"/>
              </a:solidFill>
            </a:endParaRP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endParaRPr lang="en-US" altLang="ja-JP" sz="825" dirty="0">
              <a:solidFill>
                <a:prstClr val="black"/>
              </a:solidFill>
            </a:endParaRPr>
          </a:p>
          <a:p>
            <a:pPr>
              <a:defRPr/>
            </a:pPr>
            <a:endParaRPr lang="en-US" altLang="ja-JP" sz="825" dirty="0">
              <a:solidFill>
                <a:prstClr val="black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8328248" y="6614683"/>
            <a:ext cx="2626040" cy="2135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788" dirty="0">
                <a:solidFill>
                  <a:prstClr val="black"/>
                </a:solidFill>
              </a:rPr>
              <a:t>Copyright</a:t>
            </a:r>
            <a:r>
              <a:rPr lang="ja-JP" altLang="en-US" sz="788" dirty="0">
                <a:solidFill>
                  <a:prstClr val="black"/>
                </a:solidFill>
              </a:rPr>
              <a:t>©</a:t>
            </a:r>
            <a:r>
              <a:rPr lang="en-US" altLang="ja-JP" sz="788" dirty="0">
                <a:solidFill>
                  <a:prstClr val="black"/>
                </a:solidFill>
              </a:rPr>
              <a:t>2016 JST/</a:t>
            </a:r>
            <a:r>
              <a:rPr lang="en-US" altLang="ja-JP" sz="788" dirty="0" err="1">
                <a:solidFill>
                  <a:prstClr val="black"/>
                </a:solidFill>
              </a:rPr>
              <a:t>Scirex</a:t>
            </a:r>
            <a:r>
              <a:rPr lang="en-US" altLang="ja-JP" sz="788" dirty="0">
                <a:solidFill>
                  <a:prstClr val="black"/>
                </a:solidFill>
              </a:rPr>
              <a:t> Center All Rights Reserved.</a:t>
            </a:r>
            <a:endParaRPr lang="ja-JP" altLang="en-US" sz="788" dirty="0">
              <a:solidFill>
                <a:prstClr val="black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80937" y="3717053"/>
            <a:ext cx="4986326" cy="1996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What</a:t>
            </a:r>
            <a:r>
              <a:rPr lang="ja-JP" altLang="en-US" sz="825" b="1" dirty="0">
                <a:solidFill>
                  <a:prstClr val="black"/>
                </a:solidFill>
              </a:rPr>
              <a:t> </a:t>
            </a:r>
            <a:r>
              <a:rPr lang="en-US" altLang="ja-JP" sz="825" b="1" dirty="0">
                <a:solidFill>
                  <a:prstClr val="black"/>
                </a:solidFill>
              </a:rPr>
              <a:t>are</a:t>
            </a:r>
            <a:r>
              <a:rPr lang="ja-JP" altLang="en-US" sz="825" b="1" dirty="0">
                <a:solidFill>
                  <a:prstClr val="black"/>
                </a:solidFill>
              </a:rPr>
              <a:t> </a:t>
            </a:r>
            <a:r>
              <a:rPr lang="en-US" altLang="ja-JP" sz="825" b="1" dirty="0">
                <a:solidFill>
                  <a:prstClr val="black"/>
                </a:solidFill>
              </a:rPr>
              <a:t>the</a:t>
            </a:r>
            <a:r>
              <a:rPr lang="ja-JP" altLang="en-US" sz="825" b="1" dirty="0">
                <a:solidFill>
                  <a:prstClr val="black"/>
                </a:solidFill>
              </a:rPr>
              <a:t> </a:t>
            </a:r>
            <a:r>
              <a:rPr lang="en-US" altLang="ja-JP" sz="825" b="1" dirty="0">
                <a:solidFill>
                  <a:prstClr val="black"/>
                </a:solidFill>
              </a:rPr>
              <a:t>administration’s needs? How to extract them?</a:t>
            </a:r>
            <a:r>
              <a:rPr lang="ja-JP" altLang="en-US" sz="825" b="1" dirty="0">
                <a:solidFill>
                  <a:prstClr val="black"/>
                </a:solidFill>
                <a:latin typeface="Calibri" panose="020F0502020204030204" pitchFamily="34" charset="0"/>
              </a:rPr>
              <a:t> （●４）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Transition management – How to implement interaction</a:t>
            </a:r>
            <a:r>
              <a:rPr lang="ja-JP" altLang="en-US" sz="825" b="1" dirty="0">
                <a:solidFill>
                  <a:prstClr val="black"/>
                </a:solidFill>
              </a:rPr>
              <a:t>？（●３）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Visualization of inefficiency of the current policymaking process</a:t>
            </a:r>
            <a:r>
              <a:rPr lang="ja-JP" altLang="en-US" sz="825" b="1" dirty="0">
                <a:solidFill>
                  <a:prstClr val="black"/>
                </a:solidFill>
              </a:rPr>
              <a:t>（●３）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How to make coordination/integration of multiple policies? Elements/mechanism that divides both possible and both impossible? Analyses of shared benefits and conflict(</a:t>
            </a:r>
            <a:r>
              <a:rPr lang="ja-JP" altLang="en-US" sz="825" b="1" dirty="0">
                <a:solidFill>
                  <a:prstClr val="black"/>
                </a:solidFill>
              </a:rPr>
              <a:t>●３）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Which STI policy is better: panel system or top down</a:t>
            </a:r>
            <a:r>
              <a:rPr lang="ja-JP" altLang="en-US" sz="825" b="1" dirty="0">
                <a:solidFill>
                  <a:prstClr val="black"/>
                </a:solidFill>
              </a:rPr>
              <a:t>？（●２）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STI policies that reflect Japanese characteristics?</a:t>
            </a:r>
            <a:r>
              <a:rPr lang="ja-JP" altLang="en-US" sz="825" b="1" dirty="0">
                <a:solidFill>
                  <a:prstClr val="black"/>
                </a:solidFill>
              </a:rPr>
              <a:t>（●２）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How to train STI literacy for the local area council members</a:t>
            </a:r>
            <a:r>
              <a:rPr lang="ja-JP" altLang="en-US" sz="825" b="1" dirty="0">
                <a:solidFill>
                  <a:prstClr val="black"/>
                </a:solidFill>
              </a:rPr>
              <a:t>？（●２）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Who is responsible for an STI policies</a:t>
            </a:r>
            <a:r>
              <a:rPr lang="ja-JP" altLang="en-US" sz="825" b="1" dirty="0">
                <a:solidFill>
                  <a:prstClr val="black"/>
                </a:solidFill>
              </a:rPr>
              <a:t>？（●２</a:t>
            </a:r>
            <a:r>
              <a:rPr lang="en-US" altLang="ja-JP" sz="825" b="1" dirty="0">
                <a:solidFill>
                  <a:prstClr val="black"/>
                </a:solidFill>
              </a:rPr>
              <a:t>)</a:t>
            </a: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STI policies should be established by experts or politicians?</a:t>
            </a:r>
            <a:r>
              <a:rPr lang="ja-JP" altLang="en-US" sz="825" b="1" dirty="0">
                <a:solidFill>
                  <a:prstClr val="black"/>
                </a:solidFill>
              </a:rPr>
              <a:t>（●１）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What do researchers expect for government officials (grants)?</a:t>
            </a:r>
            <a:r>
              <a:rPr lang="ja-JP" altLang="en-US" sz="825" b="1" dirty="0">
                <a:solidFill>
                  <a:prstClr val="black"/>
                </a:solidFill>
              </a:rPr>
              <a:t>（●１）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What is an exemplary communication between researchers and government officials?(</a:t>
            </a:r>
            <a:r>
              <a:rPr lang="ja-JP" altLang="en-US" sz="825" b="1" dirty="0">
                <a:solidFill>
                  <a:prstClr val="black"/>
                </a:solidFill>
              </a:rPr>
              <a:t>●１）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Who</a:t>
            </a:r>
            <a:r>
              <a:rPr lang="ja-JP" altLang="en-US" sz="825" b="1" dirty="0">
                <a:solidFill>
                  <a:prstClr val="black"/>
                </a:solidFill>
              </a:rPr>
              <a:t> </a:t>
            </a:r>
            <a:r>
              <a:rPr lang="en-US" altLang="ja-JP" sz="825" b="1" dirty="0">
                <a:solidFill>
                  <a:prstClr val="black"/>
                </a:solidFill>
              </a:rPr>
              <a:t>bridges</a:t>
            </a:r>
            <a:r>
              <a:rPr lang="ja-JP" altLang="en-US" sz="825" b="1" dirty="0">
                <a:solidFill>
                  <a:prstClr val="black"/>
                </a:solidFill>
              </a:rPr>
              <a:t> </a:t>
            </a:r>
            <a:r>
              <a:rPr lang="en-US" altLang="ja-JP" sz="825" b="1" dirty="0">
                <a:solidFill>
                  <a:prstClr val="black"/>
                </a:solidFill>
              </a:rPr>
              <a:t>researcher</a:t>
            </a:r>
            <a:r>
              <a:rPr lang="ja-JP" altLang="en-US" sz="825" b="1" dirty="0">
                <a:solidFill>
                  <a:prstClr val="black"/>
                </a:solidFill>
              </a:rPr>
              <a:t> </a:t>
            </a:r>
            <a:r>
              <a:rPr lang="en-US" altLang="ja-JP" sz="825" b="1" dirty="0">
                <a:solidFill>
                  <a:prstClr val="black"/>
                </a:solidFill>
              </a:rPr>
              <a:t>and</a:t>
            </a:r>
            <a:r>
              <a:rPr lang="ja-JP" altLang="en-US" sz="825" b="1" dirty="0">
                <a:solidFill>
                  <a:prstClr val="black"/>
                </a:solidFill>
              </a:rPr>
              <a:t> </a:t>
            </a:r>
            <a:r>
              <a:rPr lang="en-US" altLang="ja-JP" sz="825" b="1" dirty="0" err="1">
                <a:solidFill>
                  <a:prstClr val="black"/>
                </a:solidFill>
              </a:rPr>
              <a:t>goverment</a:t>
            </a:r>
            <a:r>
              <a:rPr lang="en-US" altLang="ja-JP" sz="825" b="1" dirty="0">
                <a:solidFill>
                  <a:prstClr val="black"/>
                </a:solidFill>
              </a:rPr>
              <a:t> officials’</a:t>
            </a:r>
            <a:r>
              <a:rPr lang="ja-JP" altLang="en-US" sz="825" b="1" dirty="0">
                <a:solidFill>
                  <a:prstClr val="black"/>
                </a:solidFill>
              </a:rPr>
              <a:t> </a:t>
            </a:r>
            <a:r>
              <a:rPr lang="en-US" altLang="ja-JP" sz="825" b="1" dirty="0">
                <a:solidFill>
                  <a:prstClr val="black"/>
                </a:solidFill>
              </a:rPr>
              <a:t>activities</a:t>
            </a:r>
            <a:r>
              <a:rPr lang="ja-JP" altLang="en-US" sz="825" b="1" dirty="0">
                <a:solidFill>
                  <a:prstClr val="black"/>
                </a:solidFill>
              </a:rPr>
              <a:t>？</a:t>
            </a:r>
            <a:r>
              <a:rPr lang="en-US" altLang="ja-JP" sz="825" b="1" dirty="0">
                <a:solidFill>
                  <a:prstClr val="black"/>
                </a:solidFill>
              </a:rPr>
              <a:t>How</a:t>
            </a:r>
            <a:r>
              <a:rPr lang="ja-JP" altLang="en-US" sz="825" b="1" dirty="0">
                <a:solidFill>
                  <a:prstClr val="black"/>
                </a:solidFill>
              </a:rPr>
              <a:t>？（●１）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How to face a new STI policy issue in the context of Japanese policy system</a:t>
            </a:r>
            <a:r>
              <a:rPr lang="ja-JP" altLang="en-US" sz="825" b="1" dirty="0">
                <a:solidFill>
                  <a:prstClr val="black"/>
                </a:solidFill>
              </a:rPr>
              <a:t>？（●１）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Why a policy support fails</a:t>
            </a:r>
            <a:r>
              <a:rPr lang="ja-JP" altLang="en-US" sz="825" b="1" dirty="0">
                <a:solidFill>
                  <a:prstClr val="black"/>
                </a:solidFill>
              </a:rPr>
              <a:t>？（●１）</a:t>
            </a:r>
            <a:endParaRPr lang="en-US" altLang="ja-JP" sz="825" b="1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21262" y="214431"/>
            <a:ext cx="89507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 Questions </a:t>
            </a:r>
            <a:r>
              <a:rPr lang="en-US" altLang="ja-JP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Lined Up </a:t>
            </a:r>
            <a:r>
              <a:rPr lang="en-US" altLang="ja-JP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ja-JP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Workshop</a:t>
            </a:r>
          </a:p>
          <a:p>
            <a:pPr algn="ctr"/>
            <a:endParaRPr lang="ja-JP" altLang="en-US" sz="2400" dirty="0">
              <a:solidFill>
                <a:prstClr val="black"/>
              </a:solidFill>
            </a:endParaRPr>
          </a:p>
          <a:p>
            <a:pPr algn="ctr"/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51900" y="-282729"/>
            <a:ext cx="399340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dirty="0">
                <a:solidFill>
                  <a:prstClr val="black"/>
                </a:solidFill>
              </a:rPr>
              <a:t>～は何か。～はどうするか。どうしたら良いか。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01731" y="1962343"/>
            <a:ext cx="459645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How to design and proceed, using the extra resources and innovative idea</a:t>
            </a:r>
            <a:r>
              <a:rPr lang="ja-JP" altLang="en-US" sz="825" b="1" dirty="0">
                <a:solidFill>
                  <a:prstClr val="black"/>
                </a:solidFill>
              </a:rPr>
              <a:t>？（●２）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Current status of international mobility of STI personnel</a:t>
            </a:r>
            <a:r>
              <a:rPr lang="ja-JP" altLang="en-US" sz="825" b="1" dirty="0">
                <a:solidFill>
                  <a:prstClr val="black"/>
                </a:solidFill>
              </a:rPr>
              <a:t>？（●１）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Elements to enhance mobility between sectors?</a:t>
            </a:r>
            <a:r>
              <a:rPr lang="ja-JP" altLang="en-US" sz="825" b="1" dirty="0">
                <a:solidFill>
                  <a:prstClr val="black"/>
                </a:solidFill>
              </a:rPr>
              <a:t>（●１</a:t>
            </a:r>
            <a:r>
              <a:rPr lang="en-US" altLang="ja-JP" sz="825" b="1" dirty="0">
                <a:solidFill>
                  <a:prstClr val="black"/>
                </a:solidFill>
              </a:rPr>
              <a:t>)</a:t>
            </a:r>
          </a:p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Analyses of core STI people and seamless/spiral funding</a:t>
            </a:r>
            <a:r>
              <a:rPr lang="ja-JP" altLang="en-US" sz="825" b="1" dirty="0">
                <a:solidFill>
                  <a:prstClr val="black"/>
                </a:solidFill>
              </a:rPr>
              <a:t>（●１）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indent="1191">
              <a:buFont typeface="Arial" panose="020B0604020202020204" pitchFamily="34" charset="0"/>
              <a:buChar char="•"/>
              <a:defRPr/>
            </a:pPr>
            <a:r>
              <a:rPr lang="en-US" altLang="ja-JP" sz="825" b="1" dirty="0">
                <a:solidFill>
                  <a:prstClr val="black"/>
                </a:solidFill>
              </a:rPr>
              <a:t> Elements to be the barrier for innovation</a:t>
            </a:r>
            <a:r>
              <a:rPr lang="ja-JP" altLang="en-US" sz="825" b="1" dirty="0">
                <a:solidFill>
                  <a:prstClr val="black"/>
                </a:solidFill>
              </a:rPr>
              <a:t>？（●１）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indent="1191">
              <a:buFont typeface="Arial" panose="020B0604020202020204" pitchFamily="34" charset="0"/>
              <a:buChar char="•"/>
              <a:defRPr/>
            </a:pPr>
            <a:r>
              <a:rPr lang="ja-JP" altLang="en-US" sz="825" b="1" dirty="0">
                <a:solidFill>
                  <a:prstClr val="black"/>
                </a:solidFill>
              </a:rPr>
              <a:t> </a:t>
            </a:r>
            <a:r>
              <a:rPr lang="en-US" altLang="ja-JP" sz="825" b="1" dirty="0">
                <a:solidFill>
                  <a:prstClr val="black"/>
                </a:solidFill>
              </a:rPr>
              <a:t>Chicken or egg between evidence and policy</a:t>
            </a:r>
            <a:r>
              <a:rPr lang="ja-JP" altLang="en-US" sz="825" b="1" dirty="0">
                <a:solidFill>
                  <a:prstClr val="black"/>
                </a:solidFill>
              </a:rPr>
              <a:t>？（●１）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indent="1191">
              <a:buFont typeface="Arial" panose="020B0604020202020204" pitchFamily="34" charset="0"/>
              <a:buChar char="•"/>
              <a:defRPr/>
            </a:pPr>
            <a:r>
              <a:rPr lang="ja-JP" altLang="en-US" sz="825" b="1" dirty="0">
                <a:solidFill>
                  <a:prstClr val="black"/>
                </a:solidFill>
              </a:rPr>
              <a:t> </a:t>
            </a:r>
            <a:r>
              <a:rPr lang="en-US" altLang="ja-JP" sz="825" b="1" dirty="0">
                <a:solidFill>
                  <a:prstClr val="black"/>
                </a:solidFill>
              </a:rPr>
              <a:t>Prediction possible for emerging technologies</a:t>
            </a:r>
            <a:r>
              <a:rPr lang="ja-JP" altLang="en-US" sz="825" b="1" dirty="0">
                <a:solidFill>
                  <a:prstClr val="black"/>
                </a:solidFill>
              </a:rPr>
              <a:t>？</a:t>
            </a:r>
            <a:endParaRPr lang="en-US" altLang="ja-JP" sz="825" b="1" dirty="0">
              <a:solidFill>
                <a:prstClr val="black"/>
              </a:solidFill>
            </a:endParaRPr>
          </a:p>
          <a:p>
            <a:pPr indent="1191">
              <a:buFont typeface="Arial" panose="020B0604020202020204" pitchFamily="34" charset="0"/>
              <a:buChar char="•"/>
              <a:defRPr/>
            </a:pPr>
            <a:r>
              <a:rPr lang="ja-JP" altLang="en-US" sz="825" b="1" dirty="0">
                <a:solidFill>
                  <a:prstClr val="black"/>
                </a:solidFill>
              </a:rPr>
              <a:t> </a:t>
            </a:r>
            <a:r>
              <a:rPr lang="en-US" altLang="ja-JP" sz="825" b="1" dirty="0">
                <a:solidFill>
                  <a:prstClr val="black"/>
                </a:solidFill>
              </a:rPr>
              <a:t>How to describe S&amp;T foresight in strategic scenario</a:t>
            </a:r>
            <a:r>
              <a:rPr lang="ja-JP" altLang="en-US" sz="825" b="1" dirty="0">
                <a:solidFill>
                  <a:prstClr val="black"/>
                </a:solidFill>
              </a:rPr>
              <a:t>？</a:t>
            </a:r>
            <a:endParaRPr lang="en-US" altLang="ja-JP" sz="825" b="1" dirty="0">
              <a:solidFill>
                <a:prstClr val="black"/>
              </a:solidFill>
            </a:endParaRPr>
          </a:p>
        </p:txBody>
      </p:sp>
      <p:sp>
        <p:nvSpPr>
          <p:cNvPr id="23" name="雲 22"/>
          <p:cNvSpPr/>
          <p:nvPr/>
        </p:nvSpPr>
        <p:spPr>
          <a:xfrm>
            <a:off x="5934602" y="5237558"/>
            <a:ext cx="4405165" cy="1377126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0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&lt;Meta Science Question&gt;</a:t>
            </a:r>
          </a:p>
          <a:p>
            <a:pPr algn="ctr">
              <a:defRPr/>
            </a:pPr>
            <a:endParaRPr lang="en-US" altLang="ja-JP" sz="1000" b="1" dirty="0">
              <a:solidFill>
                <a:srgbClr val="1F497D">
                  <a:lumMod val="75000"/>
                </a:srgbClr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altLang="ja-JP" sz="1000" b="1" dirty="0">
              <a:solidFill>
                <a:srgbClr val="1F497D">
                  <a:lumMod val="75000"/>
                </a:srgbClr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altLang="ja-JP" sz="1000" b="1" dirty="0">
              <a:solidFill>
                <a:srgbClr val="1F497D">
                  <a:lumMod val="75000"/>
                </a:srgbClr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ja-JP" altLang="en-US" sz="1350" b="1" dirty="0">
              <a:solidFill>
                <a:srgbClr val="1F497D">
                  <a:lumMod val="75000"/>
                </a:srgb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45"/>
          <p:cNvSpPr txBox="1">
            <a:spLocks noChangeArrowheads="1"/>
          </p:cNvSpPr>
          <p:nvPr/>
        </p:nvSpPr>
        <p:spPr bwMode="auto">
          <a:xfrm>
            <a:off x="6707823" y="5663690"/>
            <a:ext cx="3847229" cy="727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7313" indent="-8731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7F7F7F"/>
                </a:solidFill>
                <a:latin typeface="Century Gothic" panose="020B0502020202020204" pitchFamily="34" charset="0"/>
                <a:ea typeface="HGS明朝E" panose="02020900000000000000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Font typeface="Courier New" panose="02070309020205020404" pitchFamily="49" charset="0"/>
              <a:buChar char="o"/>
              <a:defRPr kumimoji="1" sz="1600">
                <a:solidFill>
                  <a:srgbClr val="7F7F7F"/>
                </a:solidFill>
                <a:latin typeface="Century Gothic" panose="020B0502020202020204" pitchFamily="34" charset="0"/>
                <a:ea typeface="HGS明朝E" panose="02020900000000000000" pitchFamily="18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1600">
                <a:solidFill>
                  <a:srgbClr val="7F7F7F"/>
                </a:solidFill>
                <a:latin typeface="Century Gothic" panose="020B0502020202020204" pitchFamily="34" charset="0"/>
                <a:ea typeface="HGS明朝E" panose="02020900000000000000" pitchFamily="18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Courier New" panose="02070309020205020404" pitchFamily="49" charset="0"/>
              <a:buChar char="o"/>
              <a:defRPr kumimoji="1" sz="1600">
                <a:solidFill>
                  <a:srgbClr val="7F7F7F"/>
                </a:solidFill>
                <a:latin typeface="Century Gothic" panose="020B0502020202020204" pitchFamily="34" charset="0"/>
                <a:ea typeface="HGS明朝E" panose="02020900000000000000" pitchFamily="18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1600">
                <a:solidFill>
                  <a:srgbClr val="7F7F7F"/>
                </a:solidFill>
                <a:latin typeface="Century Gothic" panose="020B0502020202020204" pitchFamily="34" charset="0"/>
                <a:ea typeface="HGS明朝E" panose="02020900000000000000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600">
                <a:solidFill>
                  <a:srgbClr val="7F7F7F"/>
                </a:solidFill>
                <a:latin typeface="Century Gothic" panose="020B0502020202020204" pitchFamily="34" charset="0"/>
                <a:ea typeface="HGS明朝E" panose="02020900000000000000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600">
                <a:solidFill>
                  <a:srgbClr val="7F7F7F"/>
                </a:solidFill>
                <a:latin typeface="Century Gothic" panose="020B0502020202020204" pitchFamily="34" charset="0"/>
                <a:ea typeface="HGS明朝E" panose="02020900000000000000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600">
                <a:solidFill>
                  <a:srgbClr val="7F7F7F"/>
                </a:solidFill>
                <a:latin typeface="Century Gothic" panose="020B0502020202020204" pitchFamily="34" charset="0"/>
                <a:ea typeface="HGS明朝E" panose="02020900000000000000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600">
                <a:solidFill>
                  <a:srgbClr val="7F7F7F"/>
                </a:solidFill>
                <a:latin typeface="Century Gothic" panose="020B0502020202020204" pitchFamily="34" charset="0"/>
                <a:ea typeface="HGS明朝E" panose="02020900000000000000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sz="825" dirty="0">
                <a:solidFill>
                  <a:prstClr val="black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STI scope? </a:t>
            </a:r>
            <a:r>
              <a:rPr lang="ja-JP" altLang="en-US" sz="825" dirty="0">
                <a:solidFill>
                  <a:prstClr val="black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（●９）</a:t>
            </a:r>
            <a:endParaRPr lang="en-US" altLang="ja-JP" sz="825" dirty="0">
              <a:solidFill>
                <a:prstClr val="black"/>
              </a:solidFill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ja-JP" sz="825" dirty="0">
                <a:solidFill>
                  <a:prstClr val="black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What is innovation? Is it truly necessary? </a:t>
            </a:r>
            <a:r>
              <a:rPr lang="ja-JP" altLang="en-US" sz="825" dirty="0">
                <a:solidFill>
                  <a:prstClr val="black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（●６）</a:t>
            </a:r>
            <a:endParaRPr lang="en-US" altLang="ja-JP" sz="825" dirty="0">
              <a:solidFill>
                <a:prstClr val="black"/>
              </a:solidFill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ja-JP" sz="825" dirty="0">
                <a:solidFill>
                  <a:prstClr val="black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What is “science” for STI policy</a:t>
            </a:r>
            <a:r>
              <a:rPr lang="ja-JP" altLang="en-US" sz="825" dirty="0">
                <a:solidFill>
                  <a:prstClr val="black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？（●２）  </a:t>
            </a:r>
            <a:r>
              <a:rPr lang="en-US" altLang="ja-JP" sz="825" dirty="0">
                <a:solidFill>
                  <a:prstClr val="black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What is expected for STI policy</a:t>
            </a:r>
            <a:r>
              <a:rPr lang="ja-JP" altLang="en-US" sz="825" dirty="0">
                <a:solidFill>
                  <a:prstClr val="black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？（●２）</a:t>
            </a:r>
            <a:endParaRPr lang="en-US" altLang="ja-JP" sz="825" dirty="0">
              <a:solidFill>
                <a:prstClr val="black"/>
              </a:solidFill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ja-JP" sz="825" dirty="0">
                <a:solidFill>
                  <a:prstClr val="black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What is </a:t>
            </a:r>
            <a:r>
              <a:rPr lang="en-US" altLang="ja-JP" sz="825" dirty="0" err="1">
                <a:solidFill>
                  <a:prstClr val="black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SciREX</a:t>
            </a:r>
            <a:r>
              <a:rPr lang="en-US" altLang="ja-JP" sz="825" dirty="0">
                <a:solidFill>
                  <a:prstClr val="black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 responsibility and exit strategy</a:t>
            </a:r>
            <a:r>
              <a:rPr lang="ja-JP" altLang="en-US" sz="825" dirty="0">
                <a:solidFill>
                  <a:prstClr val="black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？（●２）</a:t>
            </a:r>
            <a:endParaRPr lang="en-US" altLang="ja-JP" sz="825" dirty="0">
              <a:solidFill>
                <a:prstClr val="black"/>
              </a:solidFill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ja-JP" sz="825" dirty="0">
                <a:solidFill>
                  <a:prstClr val="black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What is “science” in the current era</a:t>
            </a:r>
            <a:r>
              <a:rPr lang="ja-JP" altLang="en-US" sz="825" dirty="0">
                <a:solidFill>
                  <a:prstClr val="black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？（●１）</a:t>
            </a:r>
            <a:endParaRPr lang="en-US" altLang="ja-JP" sz="825" dirty="0">
              <a:solidFill>
                <a:prstClr val="black"/>
              </a:solidFill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480937" y="6569348"/>
            <a:ext cx="253146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dirty="0">
                <a:solidFill>
                  <a:prstClr val="black"/>
                </a:solidFill>
              </a:rPr>
              <a:t>                                ● </a:t>
            </a:r>
            <a:r>
              <a:rPr lang="en-US" altLang="ja-JP" sz="1050" dirty="0">
                <a:solidFill>
                  <a:prstClr val="black"/>
                </a:solidFill>
              </a:rPr>
              <a:t> </a:t>
            </a:r>
            <a:r>
              <a:rPr lang="en-US" altLang="ja-JP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votes</a:t>
            </a:r>
            <a:endParaRPr lang="ja-JP" altLang="en-US" sz="105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雲 25"/>
          <p:cNvSpPr/>
          <p:nvPr/>
        </p:nvSpPr>
        <p:spPr>
          <a:xfrm>
            <a:off x="3787975" y="5850958"/>
            <a:ext cx="1883164" cy="688255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0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&lt;STI Governance&gt;</a:t>
            </a:r>
            <a:endParaRPr lang="ja-JP" altLang="en-US" sz="1000" b="1" dirty="0">
              <a:solidFill>
                <a:srgbClr val="1F497D">
                  <a:lumMod val="75000"/>
                </a:srgbClr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7" name="雲 26">
            <a:extLst>
              <a:ext uri="{FF2B5EF4-FFF2-40B4-BE49-F238E27FC236}">
                <a16:creationId xmlns:a16="http://schemas.microsoft.com/office/drawing/2014/main" id="{F0E525DD-4085-437F-B5A4-17F5C42B93E1}"/>
              </a:ext>
            </a:extLst>
          </p:cNvPr>
          <p:cNvSpPr/>
          <p:nvPr/>
        </p:nvSpPr>
        <p:spPr>
          <a:xfrm>
            <a:off x="1227440" y="2855401"/>
            <a:ext cx="4267926" cy="861652"/>
          </a:xfrm>
          <a:prstGeom prst="cloud">
            <a:avLst/>
          </a:prstGeom>
          <a:solidFill>
            <a:srgbClr val="DDFE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000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ja-JP" sz="1000" b="1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of STI Policymaking Process</a:t>
            </a:r>
            <a:r>
              <a:rPr lang="en-US" altLang="ja-JP" sz="1000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algn="ctr">
              <a:defRPr/>
            </a:pPr>
            <a:r>
              <a:rPr lang="en-US" altLang="ja-JP" sz="900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By understanding the mechanism from policy design through implementation and the administration’s needs, make effective use of policymaking process and implement it</a:t>
            </a:r>
            <a:endParaRPr lang="ja-JP" altLang="en-US" sz="900" dirty="0">
              <a:solidFill>
                <a:srgbClr val="1F497D">
                  <a:lumMod val="75000"/>
                </a:srgb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71ECBF5-AF7B-40AD-8D91-80C912698953}"/>
              </a:ext>
            </a:extLst>
          </p:cNvPr>
          <p:cNvSpPr/>
          <p:nvPr/>
        </p:nvSpPr>
        <p:spPr>
          <a:xfrm>
            <a:off x="9048600" y="727657"/>
            <a:ext cx="1060847" cy="331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endParaRPr kumimoji="1"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59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ホームベース 1"/>
          <p:cNvSpPr/>
          <p:nvPr/>
        </p:nvSpPr>
        <p:spPr>
          <a:xfrm>
            <a:off x="4242708" y="-649061"/>
            <a:ext cx="1836965" cy="36347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prstClr val="white"/>
                </a:solidFill>
              </a:rPr>
              <a:t>分析</a:t>
            </a:r>
          </a:p>
        </p:txBody>
      </p:sp>
      <p:sp>
        <p:nvSpPr>
          <p:cNvPr id="3" name="ホームベース 2"/>
          <p:cNvSpPr/>
          <p:nvPr/>
        </p:nvSpPr>
        <p:spPr>
          <a:xfrm>
            <a:off x="6500136" y="-649061"/>
            <a:ext cx="1836965" cy="36347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prstClr val="white"/>
                </a:solidFill>
              </a:rPr>
              <a:t>設計</a:t>
            </a:r>
          </a:p>
        </p:txBody>
      </p:sp>
      <p:sp>
        <p:nvSpPr>
          <p:cNvPr id="4" name="ホームベース 3"/>
          <p:cNvSpPr/>
          <p:nvPr/>
        </p:nvSpPr>
        <p:spPr>
          <a:xfrm>
            <a:off x="8684085" y="-649061"/>
            <a:ext cx="1836965" cy="36347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prstClr val="white"/>
                </a:solidFill>
              </a:rPr>
              <a:t>実装</a:t>
            </a:r>
          </a:p>
        </p:txBody>
      </p:sp>
      <p:graphicFrame>
        <p:nvGraphicFramePr>
          <p:cNvPr id="28" name="図表 27"/>
          <p:cNvGraphicFramePr/>
          <p:nvPr>
            <p:extLst/>
          </p:nvPr>
        </p:nvGraphicFramePr>
        <p:xfrm>
          <a:off x="4007844" y="525157"/>
          <a:ext cx="6096000" cy="346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5" name="グループ化 54"/>
          <p:cNvGrpSpPr/>
          <p:nvPr/>
        </p:nvGrpSpPr>
        <p:grpSpPr>
          <a:xfrm>
            <a:off x="1565593" y="871975"/>
            <a:ext cx="10267818" cy="1455362"/>
            <a:chOff x="575" y="2778971"/>
            <a:chExt cx="13690425" cy="1940481"/>
          </a:xfrm>
        </p:grpSpPr>
        <p:sp>
          <p:nvSpPr>
            <p:cNvPr id="7" name="正方形/長方形 6"/>
            <p:cNvSpPr/>
            <p:nvPr/>
          </p:nvSpPr>
          <p:spPr>
            <a:xfrm>
              <a:off x="575" y="2922896"/>
              <a:ext cx="1322899" cy="10259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1100" b="1" dirty="0">
                  <a:solidFill>
                    <a:srgbClr val="2F5897">
                      <a:lumMod val="75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Social &amp; Economic Effect of STI Policy</a:t>
              </a:r>
              <a:endParaRPr lang="ja-JP" altLang="en-US" sz="1100" b="1" dirty="0">
                <a:solidFill>
                  <a:srgbClr val="2F589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1648208" y="2808334"/>
              <a:ext cx="1614487" cy="49244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ja-JP" sz="9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Measurement of economic effects</a:t>
              </a: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1657290" y="3343935"/>
              <a:ext cx="1614487" cy="49244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ja-JP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Measurement of non-economic effects</a:t>
              </a: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6657719" y="2778971"/>
              <a:ext cx="2541640" cy="49244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ja-JP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Standard for Investment Decision and Policy Evaluation</a:t>
              </a: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9349893" y="2816827"/>
              <a:ext cx="1398247" cy="30777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ja-JP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Policy Experiment</a:t>
              </a: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3282624" y="3856561"/>
              <a:ext cx="2274555" cy="30777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ja-JP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Feedback after Implementation</a:t>
              </a:r>
            </a:p>
          </p:txBody>
        </p:sp>
        <p:sp>
          <p:nvSpPr>
            <p:cNvPr id="37" name="テキスト ボックス 4"/>
            <p:cNvSpPr txBox="1"/>
            <p:nvPr/>
          </p:nvSpPr>
          <p:spPr>
            <a:xfrm>
              <a:off x="1516430" y="3840486"/>
              <a:ext cx="1940160" cy="80021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825" b="1" dirty="0">
                  <a:solidFill>
                    <a:srgbClr val="FF0000"/>
                  </a:solidFill>
                </a:rPr>
                <a:t>(Database)</a:t>
              </a:r>
              <a:r>
                <a:rPr lang="ja-JP" altLang="en-US" sz="825" b="1" dirty="0">
                  <a:solidFill>
                    <a:srgbClr val="FF0000"/>
                  </a:solidFill>
                </a:rPr>
                <a:t>⇒</a:t>
              </a:r>
              <a:r>
                <a:rPr lang="en-US" altLang="ja-JP" sz="825" b="1" dirty="0">
                  <a:solidFill>
                    <a:srgbClr val="FF0000"/>
                  </a:solidFill>
                </a:rPr>
                <a:t>Use Data on Policies</a:t>
              </a:r>
              <a:r>
                <a:rPr lang="ja-JP" altLang="en-US" sz="825" b="1" dirty="0">
                  <a:solidFill>
                    <a:srgbClr val="FF0000"/>
                  </a:solidFill>
                </a:rPr>
                <a:t>⇒</a:t>
              </a:r>
              <a:r>
                <a:rPr lang="en-US" altLang="ja-JP" sz="825" b="1" dirty="0">
                  <a:solidFill>
                    <a:srgbClr val="FF0000"/>
                  </a:solidFill>
                </a:rPr>
                <a:t>(re) designing</a:t>
              </a:r>
              <a:r>
                <a:rPr lang="ja-JP" altLang="en-US" sz="825" b="1" dirty="0">
                  <a:solidFill>
                    <a:srgbClr val="FF0000"/>
                  </a:solidFill>
                </a:rPr>
                <a:t>⇒</a:t>
              </a:r>
              <a:r>
                <a:rPr lang="en-US" altLang="ja-JP" sz="825" b="1" dirty="0">
                  <a:solidFill>
                    <a:srgbClr val="FF0000"/>
                  </a:solidFill>
                </a:rPr>
                <a:t>Data collection and analyses</a:t>
              </a:r>
              <a:endParaRPr lang="ja-JP" altLang="en-US" sz="825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テキスト ボックス 45"/>
            <p:cNvSpPr txBox="1">
              <a:spLocks noChangeArrowheads="1"/>
            </p:cNvSpPr>
            <p:nvPr/>
          </p:nvSpPr>
          <p:spPr bwMode="auto">
            <a:xfrm>
              <a:off x="5241859" y="4088511"/>
              <a:ext cx="5786895" cy="630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87313" indent="-87313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rgbClr val="7F7F7F"/>
                  </a:solidFill>
                  <a:latin typeface="Century Gothic" panose="020B0502020202020204" pitchFamily="34" charset="0"/>
                  <a:ea typeface="HGS明朝E" panose="02020900000000000000" pitchFamily="18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anose="02070309020205020404" pitchFamily="49" charset="0"/>
                <a:buChar char="o"/>
                <a:defRPr kumimoji="1" sz="1600">
                  <a:solidFill>
                    <a:srgbClr val="7F7F7F"/>
                  </a:solidFill>
                  <a:latin typeface="Century Gothic" panose="020B0502020202020204" pitchFamily="34" charset="0"/>
                  <a:ea typeface="HGS明朝E" panose="02020900000000000000" pitchFamily="18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1600">
                  <a:solidFill>
                    <a:srgbClr val="7F7F7F"/>
                  </a:solidFill>
                  <a:latin typeface="Century Gothic" panose="020B0502020202020204" pitchFamily="34" charset="0"/>
                  <a:ea typeface="HGS明朝E" panose="02020900000000000000" pitchFamily="18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anose="02070309020205020404" pitchFamily="49" charset="0"/>
                <a:buChar char="o"/>
                <a:defRPr kumimoji="1" sz="1600">
                  <a:solidFill>
                    <a:srgbClr val="7F7F7F"/>
                  </a:solidFill>
                  <a:latin typeface="Century Gothic" panose="020B0502020202020204" pitchFamily="34" charset="0"/>
                  <a:ea typeface="HGS明朝E" panose="02020900000000000000" pitchFamily="18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1600">
                  <a:solidFill>
                    <a:srgbClr val="7F7F7F"/>
                  </a:solidFill>
                  <a:latin typeface="Century Gothic" panose="020B0502020202020204" pitchFamily="34" charset="0"/>
                  <a:ea typeface="HGS明朝E" panose="02020900000000000000" pitchFamily="18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1600">
                  <a:solidFill>
                    <a:srgbClr val="7F7F7F"/>
                  </a:solidFill>
                  <a:latin typeface="Century Gothic" panose="020B0502020202020204" pitchFamily="34" charset="0"/>
                  <a:ea typeface="HGS明朝E" panose="02020900000000000000" pitchFamily="18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1600">
                  <a:solidFill>
                    <a:srgbClr val="7F7F7F"/>
                  </a:solidFill>
                  <a:latin typeface="Century Gothic" panose="020B0502020202020204" pitchFamily="34" charset="0"/>
                  <a:ea typeface="HGS明朝E" panose="02020900000000000000" pitchFamily="18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1600">
                  <a:solidFill>
                    <a:srgbClr val="7F7F7F"/>
                  </a:solidFill>
                  <a:latin typeface="Century Gothic" panose="020B0502020202020204" pitchFamily="34" charset="0"/>
                  <a:ea typeface="HGS明朝E" panose="02020900000000000000" pitchFamily="18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1600">
                  <a:solidFill>
                    <a:srgbClr val="7F7F7F"/>
                  </a:solidFill>
                  <a:latin typeface="Century Gothic" panose="020B0502020202020204" pitchFamily="34" charset="0"/>
                  <a:ea typeface="HGS明朝E" panose="02020900000000000000" pitchFamily="18" charset="-128"/>
                </a:defRPr>
              </a:lvl9pPr>
            </a:lstStyle>
            <a:p>
              <a:pPr marL="65485" indent="-65485" eaLnBrk="1" hangingPunct="1">
                <a:spcBef>
                  <a:spcPct val="0"/>
                </a:spcBef>
                <a:defRPr/>
              </a:pPr>
              <a:r>
                <a:rPr lang="en-US" altLang="ja-JP" sz="825" dirty="0">
                  <a:solidFill>
                    <a:prstClr val="black"/>
                  </a:solidFill>
                  <a:latin typeface="Segoe UI 本文"/>
                  <a:ea typeface="メイリオ"/>
                </a:rPr>
                <a:t>How to connect pre and post evaluation of STI policies</a:t>
              </a:r>
              <a:r>
                <a:rPr lang="ja-JP" altLang="en-US" sz="825" dirty="0">
                  <a:solidFill>
                    <a:prstClr val="black"/>
                  </a:solidFill>
                  <a:latin typeface="Segoe UI 本文"/>
                  <a:ea typeface="メイリオ"/>
                </a:rPr>
                <a:t>？</a:t>
              </a:r>
              <a:endParaRPr lang="en-US" altLang="ja-JP" sz="825" dirty="0">
                <a:solidFill>
                  <a:prstClr val="black"/>
                </a:solidFill>
                <a:latin typeface="Segoe UI 本文"/>
                <a:ea typeface="メイリオ"/>
              </a:endParaRPr>
            </a:p>
            <a:p>
              <a:pPr marL="65485" indent="-65485" eaLnBrk="1" hangingPunct="1">
                <a:spcBef>
                  <a:spcPct val="0"/>
                </a:spcBef>
                <a:defRPr/>
              </a:pPr>
              <a:r>
                <a:rPr lang="en-US" altLang="ja-JP" sz="825" dirty="0">
                  <a:solidFill>
                    <a:prstClr val="black"/>
                  </a:solidFill>
                  <a:latin typeface="Segoe UI 本文"/>
                  <a:ea typeface="メイリオ"/>
                </a:rPr>
                <a:t>How to proceed feedback and digitization of the implemented STI policies</a:t>
              </a:r>
              <a:r>
                <a:rPr lang="ja-JP" altLang="en-US" sz="825" dirty="0">
                  <a:solidFill>
                    <a:prstClr val="black"/>
                  </a:solidFill>
                  <a:latin typeface="Segoe UI 本文"/>
                  <a:ea typeface="メイリオ"/>
                </a:rPr>
                <a:t>？</a:t>
              </a:r>
              <a:endParaRPr lang="en-US" altLang="ja-JP" sz="825" dirty="0">
                <a:solidFill>
                  <a:prstClr val="black"/>
                </a:solidFill>
                <a:latin typeface="Segoe UI 本文"/>
                <a:ea typeface="メイリオ"/>
              </a:endParaRPr>
            </a:p>
            <a:p>
              <a:pPr marL="65485" indent="-65485" eaLnBrk="1" hangingPunct="1">
                <a:spcBef>
                  <a:spcPct val="0"/>
                </a:spcBef>
                <a:defRPr/>
              </a:pPr>
              <a:r>
                <a:rPr lang="en-US" altLang="ja-JP" sz="825" dirty="0">
                  <a:solidFill>
                    <a:prstClr val="black"/>
                  </a:solidFill>
                  <a:latin typeface="Segoe UI 本文"/>
                  <a:ea typeface="メイリオ"/>
                </a:rPr>
                <a:t>How should the data be designed</a:t>
              </a:r>
              <a:r>
                <a:rPr lang="ja-JP" altLang="en-US" sz="825" dirty="0">
                  <a:solidFill>
                    <a:prstClr val="black"/>
                  </a:solidFill>
                  <a:latin typeface="Segoe UI 本文"/>
                  <a:ea typeface="メイリオ"/>
                </a:rPr>
                <a:t>？</a:t>
              </a:r>
              <a:endParaRPr lang="en-US" altLang="ja-JP" sz="825" dirty="0">
                <a:solidFill>
                  <a:prstClr val="black"/>
                </a:solidFill>
                <a:latin typeface="Segoe UI 本文"/>
                <a:ea typeface="メイリオ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3193814" y="2841966"/>
              <a:ext cx="10497186" cy="15819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65485" indent="-65485"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r>
                <a:rPr lang="en-US" altLang="ja-JP" sz="79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How to measure success and failure of STI Policy?</a:t>
              </a:r>
            </a:p>
            <a:p>
              <a:pPr marL="65485" indent="-65485"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r>
                <a:rPr lang="en-US" altLang="ja-JP" sz="79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Results &amp; Evaluation of  STI policy; how to handle time lag?</a:t>
              </a:r>
            </a:p>
            <a:p>
              <a:pPr marL="65485" indent="-65485"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r>
                <a:rPr lang="en-US" altLang="ja-JP" sz="79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Analyses of S&amp;T investment?</a:t>
              </a:r>
            </a:p>
            <a:p>
              <a:pPr marL="65485" indent="-65485"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r>
                <a:rPr lang="en-US" altLang="ja-JP" sz="79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How to evaluate STI’s social effects?</a:t>
              </a:r>
            </a:p>
            <a:p>
              <a:pPr marL="65485" indent="-65485"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r>
                <a:rPr lang="en-US" altLang="ja-JP" sz="79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Does S&amp;T development change the workstyle &amp; lifestyle?</a:t>
              </a:r>
            </a:p>
            <a:p>
              <a:pPr marL="65485" indent="-65485"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r>
                <a:rPr lang="en-US" altLang="ja-JP" sz="79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How to make the data collection, feedback, and database toward establishing big data that connects science, economy and society, and reflect them in policy formation and R&amp;D?   </a:t>
              </a:r>
            </a:p>
            <a:p>
              <a:pPr>
                <a:spcBef>
                  <a:spcPct val="0"/>
                </a:spcBef>
                <a:defRPr/>
              </a:pPr>
              <a:endParaRPr lang="en-US" altLang="ja-JP" sz="79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65485" indent="-65485"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endParaRPr lang="en-US" altLang="ja-JP" sz="790" dirty="0">
                <a:solidFill>
                  <a:prstClr val="black"/>
                </a:solidFill>
                <a:latin typeface="Segoe UI 本文"/>
              </a:endParaRPr>
            </a:p>
            <a:p>
              <a:pPr marL="65485" indent="-65485"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endParaRPr lang="en-US" altLang="ja-JP" sz="790" dirty="0">
                <a:solidFill>
                  <a:prstClr val="black"/>
                </a:solidFill>
                <a:latin typeface="Segoe UI 本文"/>
              </a:endParaRPr>
            </a:p>
          </p:txBody>
        </p:sp>
        <p:sp>
          <p:nvSpPr>
            <p:cNvPr id="39" name="テキスト ボックス 45"/>
            <p:cNvSpPr txBox="1">
              <a:spLocks noChangeArrowheads="1"/>
            </p:cNvSpPr>
            <p:nvPr/>
          </p:nvSpPr>
          <p:spPr bwMode="auto">
            <a:xfrm>
              <a:off x="6428373" y="3271413"/>
              <a:ext cx="512963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87313" indent="-87313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rgbClr val="7F7F7F"/>
                  </a:solidFill>
                  <a:latin typeface="Century Gothic" panose="020B0502020202020204" pitchFamily="34" charset="0"/>
                  <a:ea typeface="HGS明朝E" panose="02020900000000000000" pitchFamily="18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anose="02070309020205020404" pitchFamily="49" charset="0"/>
                <a:buChar char="o"/>
                <a:defRPr kumimoji="1" sz="1600">
                  <a:solidFill>
                    <a:srgbClr val="7F7F7F"/>
                  </a:solidFill>
                  <a:latin typeface="Century Gothic" panose="020B0502020202020204" pitchFamily="34" charset="0"/>
                  <a:ea typeface="HGS明朝E" panose="02020900000000000000" pitchFamily="18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1600">
                  <a:solidFill>
                    <a:srgbClr val="7F7F7F"/>
                  </a:solidFill>
                  <a:latin typeface="Century Gothic" panose="020B0502020202020204" pitchFamily="34" charset="0"/>
                  <a:ea typeface="HGS明朝E" panose="02020900000000000000" pitchFamily="18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anose="02070309020205020404" pitchFamily="49" charset="0"/>
                <a:buChar char="o"/>
                <a:defRPr kumimoji="1" sz="1600">
                  <a:solidFill>
                    <a:srgbClr val="7F7F7F"/>
                  </a:solidFill>
                  <a:latin typeface="Century Gothic" panose="020B0502020202020204" pitchFamily="34" charset="0"/>
                  <a:ea typeface="HGS明朝E" panose="02020900000000000000" pitchFamily="18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1600">
                  <a:solidFill>
                    <a:srgbClr val="7F7F7F"/>
                  </a:solidFill>
                  <a:latin typeface="Century Gothic" panose="020B0502020202020204" pitchFamily="34" charset="0"/>
                  <a:ea typeface="HGS明朝E" panose="02020900000000000000" pitchFamily="18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1600">
                  <a:solidFill>
                    <a:srgbClr val="7F7F7F"/>
                  </a:solidFill>
                  <a:latin typeface="Century Gothic" panose="020B0502020202020204" pitchFamily="34" charset="0"/>
                  <a:ea typeface="HGS明朝E" panose="02020900000000000000" pitchFamily="18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1600">
                  <a:solidFill>
                    <a:srgbClr val="7F7F7F"/>
                  </a:solidFill>
                  <a:latin typeface="Century Gothic" panose="020B0502020202020204" pitchFamily="34" charset="0"/>
                  <a:ea typeface="HGS明朝E" panose="02020900000000000000" pitchFamily="18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1600">
                  <a:solidFill>
                    <a:srgbClr val="7F7F7F"/>
                  </a:solidFill>
                  <a:latin typeface="Century Gothic" panose="020B0502020202020204" pitchFamily="34" charset="0"/>
                  <a:ea typeface="HGS明朝E" panose="02020900000000000000" pitchFamily="18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1600">
                  <a:solidFill>
                    <a:srgbClr val="7F7F7F"/>
                  </a:solidFill>
                  <a:latin typeface="Century Gothic" panose="020B0502020202020204" pitchFamily="34" charset="0"/>
                  <a:ea typeface="HGS明朝E" panose="02020900000000000000" pitchFamily="18" charset="-128"/>
                </a:defRPr>
              </a:lvl9pPr>
            </a:lstStyle>
            <a:p>
              <a:pPr marL="65485" indent="-65485" eaLnBrk="1" hangingPunct="1">
                <a:spcBef>
                  <a:spcPct val="0"/>
                </a:spcBef>
                <a:defRPr/>
              </a:pPr>
              <a:r>
                <a:rPr lang="en-US" altLang="ja-JP" sz="825" dirty="0">
                  <a:solidFill>
                    <a:prstClr val="black"/>
                  </a:solidFill>
                  <a:latin typeface="Calibri" panose="020F0502020204030204" pitchFamily="34" charset="0"/>
                  <a:ea typeface="メイリオ"/>
                  <a:cs typeface="Calibri" panose="020F0502020204030204" pitchFamily="34" charset="0"/>
                </a:rPr>
                <a:t>Which should be invested : Education or Research?</a:t>
              </a:r>
            </a:p>
            <a:p>
              <a:pPr marL="65485" indent="-65485" eaLnBrk="1" hangingPunct="1">
                <a:spcBef>
                  <a:spcPct val="0"/>
                </a:spcBef>
                <a:defRPr/>
              </a:pPr>
              <a:r>
                <a:rPr lang="en-US" altLang="ja-JP" sz="825" dirty="0">
                  <a:solidFill>
                    <a:prstClr val="black"/>
                  </a:solidFill>
                  <a:latin typeface="Calibri" panose="020F0502020204030204" pitchFamily="34" charset="0"/>
                  <a:ea typeface="メイリオ"/>
                  <a:cs typeface="Calibri" panose="020F0502020204030204" pitchFamily="34" charset="0"/>
                </a:rPr>
                <a:t>Is the evaluation of pure science and the evaluation of STI research different?</a:t>
              </a: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9199358" y="3874331"/>
              <a:ext cx="3614666" cy="30777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ja-JP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Pre and post evaluation of implemented STI policies </a:t>
              </a:r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1541031" y="2244171"/>
            <a:ext cx="9183157" cy="1261305"/>
            <a:chOff x="-2371" y="439861"/>
            <a:chExt cx="10968688" cy="2103563"/>
          </a:xfrm>
        </p:grpSpPr>
        <p:sp>
          <p:nvSpPr>
            <p:cNvPr id="5" name="正方形/長方形 4"/>
            <p:cNvSpPr/>
            <p:nvPr/>
          </p:nvSpPr>
          <p:spPr>
            <a:xfrm>
              <a:off x="-2371" y="468587"/>
              <a:ext cx="1440127" cy="5004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1350" b="1" dirty="0">
                  <a:solidFill>
                    <a:srgbClr val="2F5897">
                      <a:lumMod val="75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STI System</a:t>
              </a:r>
              <a:endParaRPr lang="ja-JP" altLang="en-US" sz="1350" b="1" dirty="0">
                <a:solidFill>
                  <a:srgbClr val="2F589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1473514" y="439861"/>
              <a:ext cx="2159705" cy="38497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ja-JP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Purpose and driver</a:t>
              </a: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1482210" y="835079"/>
              <a:ext cx="3752218" cy="38497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ja-JP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Resources (HR, Infrastructure, money, Information)</a:t>
              </a: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1491011" y="1263877"/>
              <a:ext cx="2073996" cy="38497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ja-JP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Integrity (knowledge, value)</a:t>
              </a:r>
              <a:r>
                <a:rPr lang="ja-JP" altLang="en-US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）</a:t>
              </a:r>
              <a:endParaRPr lang="en-US" altLang="ja-JP" sz="900" b="1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1482210" y="1720364"/>
              <a:ext cx="806803" cy="38497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ja-JP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Allocation</a:t>
              </a: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2799370" y="2175121"/>
              <a:ext cx="2378770" cy="3657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1191">
                <a:buFont typeface="Arial" panose="020B0604020202020204" pitchFamily="34" charset="0"/>
                <a:buChar char="•"/>
                <a:defRPr/>
              </a:pPr>
              <a:r>
                <a:rPr lang="ja-JP" altLang="en-US" sz="825" dirty="0">
                  <a:solidFill>
                    <a:prstClr val="black"/>
                  </a:solidFill>
                </a:rPr>
                <a:t> </a:t>
              </a:r>
              <a:r>
                <a:rPr lang="en-US" altLang="ja-JP" sz="825" dirty="0">
                  <a:solidFill>
                    <a:prstClr val="black"/>
                  </a:solidFill>
                </a:rPr>
                <a:t>Elements</a:t>
              </a:r>
              <a:r>
                <a:rPr lang="ja-JP" altLang="en-US" sz="825" dirty="0">
                  <a:solidFill>
                    <a:prstClr val="black"/>
                  </a:solidFill>
                </a:rPr>
                <a:t> </a:t>
              </a:r>
              <a:r>
                <a:rPr lang="en-US" altLang="ja-JP" sz="825" dirty="0">
                  <a:solidFill>
                    <a:prstClr val="black"/>
                  </a:solidFill>
                </a:rPr>
                <a:t>that</a:t>
              </a:r>
              <a:r>
                <a:rPr lang="ja-JP" altLang="en-US" sz="825" dirty="0">
                  <a:solidFill>
                    <a:prstClr val="black"/>
                  </a:solidFill>
                </a:rPr>
                <a:t> </a:t>
              </a:r>
              <a:r>
                <a:rPr lang="en-US" altLang="ja-JP" sz="825" dirty="0">
                  <a:solidFill>
                    <a:prstClr val="black"/>
                  </a:solidFill>
                </a:rPr>
                <a:t>blocks innovation</a:t>
              </a:r>
              <a:r>
                <a:rPr lang="ja-JP" altLang="en-US" sz="825" dirty="0">
                  <a:solidFill>
                    <a:prstClr val="black"/>
                  </a:solidFill>
                </a:rPr>
                <a:t>？ </a:t>
              </a:r>
              <a:endParaRPr lang="en-US" altLang="ja-JP" sz="825" dirty="0">
                <a:solidFill>
                  <a:prstClr val="black"/>
                </a:solidFill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557547" y="489484"/>
              <a:ext cx="3044731" cy="3562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1191">
                <a:buFont typeface="Arial" panose="020B0604020202020204" pitchFamily="34" charset="0"/>
                <a:buChar char="•"/>
                <a:defRPr/>
              </a:pPr>
              <a:r>
                <a:rPr lang="ja-JP" altLang="en-US" sz="788" dirty="0">
                  <a:solidFill>
                    <a:prstClr val="black"/>
                  </a:solidFill>
                </a:rPr>
                <a:t> </a:t>
              </a:r>
              <a:r>
                <a:rPr lang="en-US" altLang="ja-JP" sz="788" dirty="0">
                  <a:solidFill>
                    <a:prstClr val="black"/>
                  </a:solidFill>
                </a:rPr>
                <a:t>Which</a:t>
              </a:r>
              <a:r>
                <a:rPr lang="ja-JP" altLang="en-US" sz="788" dirty="0">
                  <a:solidFill>
                    <a:prstClr val="black"/>
                  </a:solidFill>
                </a:rPr>
                <a:t> </a:t>
              </a:r>
              <a:r>
                <a:rPr lang="en-US" altLang="ja-JP" sz="788" dirty="0">
                  <a:solidFill>
                    <a:prstClr val="black"/>
                  </a:solidFill>
                </a:rPr>
                <a:t>comes first: evidence or policy purpose</a:t>
              </a:r>
              <a:r>
                <a:rPr lang="ja-JP" altLang="en-US" sz="788" dirty="0">
                  <a:solidFill>
                    <a:prstClr val="black"/>
                  </a:solidFill>
                </a:rPr>
                <a:t>？</a:t>
              </a:r>
              <a:endParaRPr lang="en-US" altLang="ja-JP" sz="788" dirty="0">
                <a:solidFill>
                  <a:prstClr val="black"/>
                </a:solidFill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5284114" y="867477"/>
              <a:ext cx="3483969" cy="3562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65485" indent="-65485">
                <a:buFont typeface="Arial" panose="020B0604020202020204" pitchFamily="34" charset="0"/>
                <a:buChar char="•"/>
                <a:defRPr/>
              </a:pPr>
              <a:r>
                <a:rPr lang="en-US" altLang="ja-JP" sz="788" dirty="0">
                  <a:solidFill>
                    <a:prstClr val="black"/>
                  </a:solidFill>
                </a:rPr>
                <a:t>Current international mobility of STI personnel?</a:t>
              </a:r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8164369" y="855489"/>
              <a:ext cx="2801948" cy="3562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65485" indent="-65485">
                <a:buFont typeface="Arial" panose="020B0604020202020204" pitchFamily="34" charset="0"/>
                <a:buChar char="•"/>
                <a:defRPr/>
              </a:pPr>
              <a:r>
                <a:rPr lang="en-US" altLang="ja-JP" sz="788" dirty="0">
                  <a:solidFill>
                    <a:prstClr val="black"/>
                  </a:solidFill>
                </a:rPr>
                <a:t>Elements to enhance inter-sector mobility</a:t>
              </a:r>
              <a:r>
                <a:rPr lang="ja-JP" altLang="en-US" sz="788" dirty="0">
                  <a:solidFill>
                    <a:prstClr val="black"/>
                  </a:solidFill>
                </a:rPr>
                <a:t>？</a:t>
              </a:r>
              <a:endParaRPr lang="en-US" altLang="ja-JP" sz="788" dirty="0">
                <a:solidFill>
                  <a:prstClr val="black"/>
                </a:solidFill>
              </a:endParaRP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3866042" y="1158725"/>
              <a:ext cx="6741592" cy="3562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65485" indent="-65485">
                <a:buFont typeface="Arial" panose="020B0604020202020204" pitchFamily="34" charset="0"/>
                <a:buChar char="•"/>
                <a:defRPr/>
              </a:pPr>
              <a:r>
                <a:rPr lang="en-US" altLang="ja-JP" sz="788" dirty="0">
                  <a:solidFill>
                    <a:prstClr val="black"/>
                  </a:solidFill>
                </a:rPr>
                <a:t>How to design the policy, using the integrity of extra resources and innovative ideas, and promote it</a:t>
              </a:r>
              <a:r>
                <a:rPr lang="ja-JP" altLang="en-US" sz="788" dirty="0">
                  <a:solidFill>
                    <a:prstClr val="black"/>
                  </a:solidFill>
                </a:rPr>
                <a:t>？</a:t>
              </a:r>
              <a:endParaRPr lang="en-US" altLang="ja-JP" sz="788" dirty="0">
                <a:solidFill>
                  <a:prstClr val="black"/>
                </a:solidFill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2469843" y="1768555"/>
              <a:ext cx="6096000" cy="3562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65485" indent="-65485">
                <a:buFont typeface="Arial" panose="020B0604020202020204" pitchFamily="34" charset="0"/>
                <a:buChar char="•"/>
                <a:defRPr/>
              </a:pPr>
              <a:r>
                <a:rPr lang="en-US" altLang="ja-JP" sz="788" dirty="0">
                  <a:solidFill>
                    <a:prstClr val="black"/>
                  </a:solidFill>
                </a:rPr>
                <a:t>Core STI personnel and seamless/spiral funding? </a:t>
              </a:r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36B0B427-1FEA-4072-998E-DCCA1036D68A}"/>
                </a:ext>
              </a:extLst>
            </p:cNvPr>
            <p:cNvSpPr/>
            <p:nvPr/>
          </p:nvSpPr>
          <p:spPr>
            <a:xfrm>
              <a:off x="1473841" y="2158450"/>
              <a:ext cx="1206634" cy="38497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ja-JP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Impediments</a:t>
              </a:r>
            </a:p>
          </p:txBody>
        </p:sp>
      </p:grpSp>
      <p:sp>
        <p:nvSpPr>
          <p:cNvPr id="61" name="右矢印 60"/>
          <p:cNvSpPr/>
          <p:nvPr/>
        </p:nvSpPr>
        <p:spPr>
          <a:xfrm rot="10800000">
            <a:off x="5733046" y="1688806"/>
            <a:ext cx="2586919" cy="1678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prstClr val="white"/>
              </a:solidFill>
            </a:endParaRPr>
          </a:p>
        </p:txBody>
      </p:sp>
      <p:grpSp>
        <p:nvGrpSpPr>
          <p:cNvPr id="75" name="グループ化 74"/>
          <p:cNvGrpSpPr/>
          <p:nvPr/>
        </p:nvGrpSpPr>
        <p:grpSpPr>
          <a:xfrm>
            <a:off x="1512628" y="3538183"/>
            <a:ext cx="10687187" cy="1531433"/>
            <a:chOff x="-70507" y="4015732"/>
            <a:chExt cx="13608086" cy="3030922"/>
          </a:xfrm>
        </p:grpSpPr>
        <p:sp>
          <p:nvSpPr>
            <p:cNvPr id="6" name="正方形/長方形 5"/>
            <p:cNvSpPr/>
            <p:nvPr/>
          </p:nvSpPr>
          <p:spPr>
            <a:xfrm>
              <a:off x="-70507" y="4031591"/>
              <a:ext cx="1413041" cy="11878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1100" b="1" dirty="0">
                  <a:solidFill>
                    <a:srgbClr val="2F5897">
                      <a:lumMod val="75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STI Policy Formation Process</a:t>
              </a:r>
              <a:endParaRPr lang="ja-JP" altLang="en-US" sz="1100" b="1" dirty="0">
                <a:solidFill>
                  <a:srgbClr val="2F589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1526888" y="4015732"/>
              <a:ext cx="1061581" cy="45684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ja-JP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Issues,</a:t>
              </a:r>
              <a:r>
                <a:rPr lang="ja-JP" altLang="en-US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 </a:t>
              </a:r>
              <a:r>
                <a:rPr lang="en-US" altLang="ja-JP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Needs</a:t>
              </a: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1517505" y="4523425"/>
              <a:ext cx="1346000" cy="45684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ja-JP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Value, legitimacy</a:t>
              </a: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1517505" y="5030230"/>
              <a:ext cx="2535847" cy="45684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ja-JP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Stakeholder, Inter-policy adjustment</a:t>
              </a: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1517505" y="5548923"/>
              <a:ext cx="1210790" cy="45684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ja-JP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Communication</a:t>
              </a: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1512878" y="6065135"/>
              <a:ext cx="1210790" cy="45684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ja-JP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Process</a:t>
              </a: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7729285" y="5281996"/>
              <a:ext cx="5808294" cy="4340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65485" indent="-65485">
                <a:buFont typeface="Arial" panose="020B0604020202020204" pitchFamily="34" charset="0"/>
                <a:buChar char="•"/>
                <a:defRPr/>
              </a:pPr>
              <a:r>
                <a:rPr lang="en-US" altLang="ja-JP" sz="825" dirty="0">
                  <a:solidFill>
                    <a:prstClr val="black"/>
                  </a:solidFill>
                </a:rPr>
                <a:t>How to adjust/integrate multiple policies</a:t>
              </a:r>
              <a:r>
                <a:rPr lang="ja-JP" altLang="en-US" sz="825" dirty="0">
                  <a:solidFill>
                    <a:prstClr val="black"/>
                  </a:solidFill>
                </a:rPr>
                <a:t>？</a:t>
              </a:r>
              <a:endParaRPr lang="en-US" altLang="ja-JP" sz="825" dirty="0">
                <a:solidFill>
                  <a:prstClr val="black"/>
                </a:solidFill>
              </a:endParaRPr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6543242" y="4327835"/>
              <a:ext cx="3731979" cy="4227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65485" indent="-65485">
                <a:buFont typeface="Arial" panose="020B0604020202020204" pitchFamily="34" charset="0"/>
                <a:buChar char="•"/>
                <a:defRPr/>
              </a:pPr>
              <a:r>
                <a:rPr lang="en-US" altLang="ja-JP" sz="788" dirty="0">
                  <a:solidFill>
                    <a:prstClr val="black"/>
                  </a:solidFill>
                </a:rPr>
                <a:t>STI policies that reflects the Japanese characteristics? </a:t>
              </a: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6951550" y="4954949"/>
              <a:ext cx="6025292" cy="6808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65485" indent="-65485">
                <a:buFont typeface="Arial" panose="020B0604020202020204" pitchFamily="34" charset="0"/>
                <a:buChar char="•"/>
                <a:defRPr/>
              </a:pPr>
              <a:r>
                <a:rPr lang="en-US" altLang="ja-JP" sz="788" dirty="0">
                  <a:solidFill>
                    <a:prstClr val="black"/>
                  </a:solidFill>
                </a:rPr>
                <a:t>Who is responsible for STI policymaking</a:t>
              </a:r>
              <a:r>
                <a:rPr lang="ja-JP" altLang="en-US" sz="788" dirty="0">
                  <a:solidFill>
                    <a:prstClr val="black"/>
                  </a:solidFill>
                </a:rPr>
                <a:t>？</a:t>
              </a:r>
              <a:endParaRPr lang="en-US" altLang="ja-JP" sz="788" dirty="0">
                <a:solidFill>
                  <a:prstClr val="black"/>
                </a:solidFill>
              </a:endParaRPr>
            </a:p>
            <a:p>
              <a:pPr marL="65485" indent="-65485">
                <a:buFont typeface="Arial" panose="020B0604020202020204" pitchFamily="34" charset="0"/>
                <a:buChar char="•"/>
                <a:defRPr/>
              </a:pPr>
              <a:endParaRPr lang="en-US" altLang="ja-JP" sz="788" dirty="0">
                <a:solidFill>
                  <a:prstClr val="black"/>
                </a:solidFill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4077215" y="4947664"/>
              <a:ext cx="5328496" cy="6626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65485" indent="-65485">
                <a:buFont typeface="Arial" panose="020B0604020202020204" pitchFamily="34" charset="0"/>
                <a:buChar char="•"/>
                <a:defRPr/>
              </a:pPr>
              <a:r>
                <a:rPr lang="ja-JP" altLang="en-US" sz="788" dirty="0">
                  <a:solidFill>
                    <a:prstClr val="black"/>
                  </a:solidFill>
                </a:rPr>
                <a:t> </a:t>
              </a:r>
              <a:r>
                <a:rPr lang="en-US" altLang="ja-JP" sz="788" dirty="0">
                  <a:solidFill>
                    <a:prstClr val="black"/>
                  </a:solidFill>
                </a:rPr>
                <a:t>What do researchers expect for policymakers? </a:t>
              </a:r>
            </a:p>
            <a:p>
              <a:pPr>
                <a:defRPr/>
              </a:pPr>
              <a:endParaRPr lang="en-US" altLang="ja-JP" sz="788" dirty="0">
                <a:solidFill>
                  <a:prstClr val="black"/>
                </a:solidFill>
              </a:endParaRPr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2935489" y="4509526"/>
              <a:ext cx="3133932" cy="4227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128588" indent="-128588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ja-JP" sz="788" dirty="0">
                  <a:solidFill>
                    <a:prstClr val="black"/>
                  </a:solidFill>
                  <a:latin typeface="Calibri" panose="020F0502020204030204" pitchFamily="34" charset="0"/>
                </a:rPr>
                <a:t>How to measure success and failure of STI policies</a:t>
              </a:r>
              <a:r>
                <a:rPr lang="ja-JP" altLang="en-US" sz="788" dirty="0">
                  <a:solidFill>
                    <a:prstClr val="black"/>
                  </a:solidFill>
                  <a:latin typeface="Calibri" panose="020F0502020204030204" pitchFamily="34" charset="0"/>
                </a:rPr>
                <a:t>？</a:t>
              </a:r>
              <a:endParaRPr lang="en-US" altLang="ja-JP" sz="788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2922347" y="5596021"/>
              <a:ext cx="6096000" cy="42271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65485" indent="-65485">
                <a:buFont typeface="Arial" panose="020B0604020202020204" pitchFamily="34" charset="0"/>
                <a:buChar char="•"/>
                <a:defRPr/>
              </a:pPr>
              <a:r>
                <a:rPr lang="en-US" altLang="ja-JP" sz="788" dirty="0">
                  <a:solidFill>
                    <a:prstClr val="black"/>
                  </a:solidFill>
                </a:rPr>
                <a:t>How researchers communicate with policymakers?</a:t>
              </a: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3353996" y="6262516"/>
              <a:ext cx="6096000" cy="42271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65485" indent="-65485">
                <a:buFont typeface="Arial" panose="020B0604020202020204" pitchFamily="34" charset="0"/>
                <a:buChar char="•"/>
                <a:defRPr/>
              </a:pPr>
              <a:r>
                <a:rPr lang="en-US" altLang="ja-JP" sz="788" dirty="0">
                  <a:solidFill>
                    <a:prstClr val="black"/>
                  </a:solidFill>
                </a:rPr>
                <a:t>Council-type decision making or top-down for STI policies</a:t>
              </a:r>
              <a:r>
                <a:rPr lang="ja-JP" altLang="en-US" sz="788" dirty="0">
                  <a:solidFill>
                    <a:prstClr val="black"/>
                  </a:solidFill>
                </a:rPr>
                <a:t>？</a:t>
              </a:r>
              <a:endParaRPr lang="en-US" altLang="ja-JP" sz="788" dirty="0">
                <a:solidFill>
                  <a:prstClr val="black"/>
                </a:solidFill>
              </a:endParaRPr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7006437" y="6254006"/>
              <a:ext cx="6096000" cy="42271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65485" indent="-65485">
                <a:buFont typeface="Arial" panose="020B0604020202020204" pitchFamily="34" charset="0"/>
                <a:buChar char="•"/>
                <a:defRPr/>
              </a:pPr>
              <a:r>
                <a:rPr lang="en-US" altLang="ja-JP" sz="788" dirty="0">
                  <a:solidFill>
                    <a:prstClr val="black"/>
                  </a:solidFill>
                </a:rPr>
                <a:t>Transition management – How to implement interaction system</a:t>
              </a:r>
              <a:r>
                <a:rPr lang="ja-JP" altLang="en-US" sz="788" dirty="0">
                  <a:solidFill>
                    <a:prstClr val="black"/>
                  </a:solidFill>
                </a:rPr>
                <a:t>？</a:t>
              </a:r>
              <a:endParaRPr lang="en-US" altLang="ja-JP" sz="788" dirty="0">
                <a:solidFill>
                  <a:prstClr val="black"/>
                </a:solidFill>
              </a:endParaRPr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7016440" y="5919415"/>
              <a:ext cx="6096000" cy="42271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65485" indent="-65485">
                <a:buFont typeface="Arial" panose="020B0604020202020204" pitchFamily="34" charset="0"/>
                <a:buChar char="•"/>
                <a:defRPr/>
              </a:pPr>
              <a:r>
                <a:rPr lang="en-US" altLang="ja-JP" sz="788" dirty="0">
                  <a:solidFill>
                    <a:prstClr val="black"/>
                  </a:solidFill>
                </a:rPr>
                <a:t>How to handle new STI policy issues among various Japanese policy systems</a:t>
              </a:r>
              <a:r>
                <a:rPr lang="ja-JP" altLang="en-US" sz="788" dirty="0">
                  <a:solidFill>
                    <a:prstClr val="black"/>
                  </a:solidFill>
                </a:rPr>
                <a:t>？</a:t>
              </a:r>
              <a:endParaRPr lang="en-US" altLang="ja-JP" sz="788" dirty="0">
                <a:solidFill>
                  <a:prstClr val="black"/>
                </a:solidFill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1507750" y="6582142"/>
              <a:ext cx="951569" cy="45684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ja-JP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Verification</a:t>
              </a: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2809239" y="6623939"/>
              <a:ext cx="1870480" cy="4227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65485" indent="-65485">
                <a:buFont typeface="Arial" panose="020B0604020202020204" pitchFamily="34" charset="0"/>
                <a:buChar char="•"/>
                <a:defRPr/>
              </a:pPr>
              <a:r>
                <a:rPr lang="en-US" altLang="ja-JP" sz="788" dirty="0">
                  <a:solidFill>
                    <a:prstClr val="black"/>
                  </a:solidFill>
                </a:rPr>
                <a:t>Why policy support fails</a:t>
              </a:r>
              <a:r>
                <a:rPr lang="ja-JP" altLang="en-US" sz="788" dirty="0">
                  <a:solidFill>
                    <a:prstClr val="black"/>
                  </a:solidFill>
                </a:rPr>
                <a:t>？</a:t>
              </a:r>
              <a:endParaRPr lang="en-US" altLang="ja-JP" sz="788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グループ化 90"/>
          <p:cNvGrpSpPr/>
          <p:nvPr/>
        </p:nvGrpSpPr>
        <p:grpSpPr>
          <a:xfrm>
            <a:off x="1480983" y="5087384"/>
            <a:ext cx="11240031" cy="1518774"/>
            <a:chOff x="-125730" y="5354989"/>
            <a:chExt cx="14986706" cy="3199292"/>
          </a:xfrm>
        </p:grpSpPr>
        <p:sp>
          <p:nvSpPr>
            <p:cNvPr id="8" name="正方形/長方形 7"/>
            <p:cNvSpPr/>
            <p:nvPr/>
          </p:nvSpPr>
          <p:spPr>
            <a:xfrm>
              <a:off x="-125730" y="5463561"/>
              <a:ext cx="1322899" cy="12642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1100" b="1" dirty="0">
                  <a:solidFill>
                    <a:srgbClr val="2F5897">
                      <a:lumMod val="75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Relationship between STI and Society</a:t>
              </a:r>
              <a:endParaRPr lang="ja-JP" altLang="en-US" sz="1100" b="1" dirty="0">
                <a:solidFill>
                  <a:srgbClr val="2F589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1585226" y="5373033"/>
              <a:ext cx="930407" cy="48624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ja-JP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Foresight</a:t>
              </a:r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1588418" y="5888866"/>
              <a:ext cx="1143920" cy="48624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ja-JP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Risk,</a:t>
              </a:r>
              <a:r>
                <a:rPr lang="ja-JP" altLang="en-US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 </a:t>
              </a:r>
              <a:r>
                <a:rPr lang="en-US" altLang="ja-JP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Impact</a:t>
              </a:r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2775423" y="5932691"/>
              <a:ext cx="930407" cy="48624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ja-JP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Trust</a:t>
              </a:r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1570119" y="6954570"/>
              <a:ext cx="2315924" cy="48624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ja-JP" sz="900" b="1" dirty="0">
                  <a:solidFill>
                    <a:prstClr val="black"/>
                  </a:solidFill>
                  <a:latin typeface="Calibri" panose="020F0502020204030204" pitchFamily="34" charset="0"/>
                </a:rPr>
                <a:t>Culture, Happiness index</a:t>
              </a: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3789600" y="6908521"/>
              <a:ext cx="5581442" cy="46193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65485" indent="-65485">
                <a:buFont typeface="Arial" panose="020B0604020202020204" pitchFamily="34" charset="0"/>
                <a:buChar char="•"/>
                <a:defRPr/>
              </a:pPr>
              <a:r>
                <a:rPr lang="en-US" altLang="ja-JP" sz="825" dirty="0">
                  <a:solidFill>
                    <a:prstClr val="black"/>
                  </a:solidFill>
                </a:rPr>
                <a:t>Characteristics of the Japanese people’s view for S&amp;T? </a:t>
              </a:r>
              <a:r>
                <a:rPr lang="ja-JP" altLang="en-US" sz="825" dirty="0">
                  <a:solidFill>
                    <a:prstClr val="black"/>
                  </a:solidFill>
                </a:rPr>
                <a:t>・</a:t>
              </a:r>
              <a:r>
                <a:rPr lang="en-US" altLang="ja-JP" sz="825" dirty="0">
                  <a:solidFill>
                    <a:prstClr val="black"/>
                  </a:solidFill>
                </a:rPr>
                <a:t>Historical background?</a:t>
              </a:r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2882700" y="5354989"/>
              <a:ext cx="6801082" cy="449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65485" indent="-65485">
                <a:buFont typeface="Arial" panose="020B0604020202020204" pitchFamily="34" charset="0"/>
                <a:buChar char="•"/>
                <a:defRPr/>
              </a:pPr>
              <a:r>
                <a:rPr lang="en-US" altLang="ja-JP" sz="788" dirty="0">
                  <a:solidFill>
                    <a:prstClr val="black"/>
                  </a:solidFill>
                </a:rPr>
                <a:t>What the society</a:t>
              </a:r>
              <a:r>
                <a:rPr lang="ja-JP" altLang="en-US" sz="788" dirty="0">
                  <a:solidFill>
                    <a:prstClr val="black"/>
                  </a:solidFill>
                </a:rPr>
                <a:t> </a:t>
              </a:r>
              <a:r>
                <a:rPr lang="en-US" altLang="ja-JP" sz="788" dirty="0">
                  <a:solidFill>
                    <a:prstClr val="black"/>
                  </a:solidFill>
                </a:rPr>
                <a:t>expects</a:t>
              </a:r>
              <a:r>
                <a:rPr lang="ja-JP" altLang="en-US" sz="788" dirty="0">
                  <a:solidFill>
                    <a:prstClr val="black"/>
                  </a:solidFill>
                </a:rPr>
                <a:t> </a:t>
              </a:r>
              <a:r>
                <a:rPr lang="en-US" altLang="ja-JP" sz="788" dirty="0">
                  <a:solidFill>
                    <a:prstClr val="black"/>
                  </a:solidFill>
                </a:rPr>
                <a:t>for</a:t>
              </a:r>
              <a:r>
                <a:rPr lang="ja-JP" altLang="en-US" sz="788" dirty="0">
                  <a:solidFill>
                    <a:prstClr val="black"/>
                  </a:solidFill>
                </a:rPr>
                <a:t> </a:t>
              </a:r>
              <a:r>
                <a:rPr lang="en-US" altLang="ja-JP" sz="788" dirty="0">
                  <a:solidFill>
                    <a:prstClr val="black"/>
                  </a:solidFill>
                </a:rPr>
                <a:t>future</a:t>
              </a:r>
              <a:r>
                <a:rPr lang="ja-JP" altLang="en-US" sz="788" dirty="0">
                  <a:solidFill>
                    <a:prstClr val="black"/>
                  </a:solidFill>
                </a:rPr>
                <a:t> </a:t>
              </a:r>
              <a:r>
                <a:rPr lang="en-US" altLang="ja-JP" sz="788" dirty="0">
                  <a:solidFill>
                    <a:prstClr val="black"/>
                  </a:solidFill>
                </a:rPr>
                <a:t>S&amp;T</a:t>
              </a:r>
              <a:r>
                <a:rPr lang="ja-JP" altLang="en-US" sz="788" dirty="0">
                  <a:solidFill>
                    <a:prstClr val="black"/>
                  </a:solidFill>
                </a:rPr>
                <a:t>？   ・</a:t>
              </a:r>
              <a:r>
                <a:rPr lang="en-US" altLang="ja-JP" sz="788" dirty="0">
                  <a:solidFill>
                    <a:prstClr val="black"/>
                  </a:solidFill>
                </a:rPr>
                <a:t>Society that solves risks by itself</a:t>
              </a:r>
              <a:r>
                <a:rPr lang="ja-JP" altLang="en-US" sz="788" dirty="0">
                  <a:solidFill>
                    <a:prstClr val="black"/>
                  </a:solidFill>
                </a:rPr>
                <a:t>？</a:t>
              </a:r>
              <a:endParaRPr lang="en-US" altLang="ja-JP" sz="788" dirty="0">
                <a:solidFill>
                  <a:prstClr val="black"/>
                </a:solidFill>
              </a:endParaRP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3616836" y="6090344"/>
              <a:ext cx="5876395" cy="449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65485" indent="-65485">
                <a:buFont typeface="Arial" panose="020B0604020202020204" pitchFamily="34" charset="0"/>
                <a:buChar char="•"/>
                <a:defRPr/>
              </a:pPr>
              <a:r>
                <a:rPr lang="ja-JP" altLang="en-US" sz="788" dirty="0">
                  <a:solidFill>
                    <a:prstClr val="black"/>
                  </a:solidFill>
                </a:rPr>
                <a:t> </a:t>
              </a:r>
              <a:r>
                <a:rPr lang="en-US" altLang="ja-JP" sz="788" dirty="0">
                  <a:solidFill>
                    <a:prstClr val="black"/>
                  </a:solidFill>
                </a:rPr>
                <a:t>Who</a:t>
              </a:r>
              <a:r>
                <a:rPr lang="ja-JP" altLang="en-US" sz="788" dirty="0">
                  <a:solidFill>
                    <a:prstClr val="black"/>
                  </a:solidFill>
                </a:rPr>
                <a:t> </a:t>
              </a:r>
              <a:r>
                <a:rPr lang="en-US" altLang="ja-JP" sz="788" dirty="0">
                  <a:solidFill>
                    <a:prstClr val="black"/>
                  </a:solidFill>
                </a:rPr>
                <a:t>judges whether STI is beneficial to society?  </a:t>
              </a:r>
              <a:r>
                <a:rPr lang="ja-JP" altLang="en-US" sz="788" dirty="0">
                  <a:solidFill>
                    <a:prstClr val="black"/>
                  </a:solidFill>
                </a:rPr>
                <a:t>・</a:t>
              </a:r>
              <a:r>
                <a:rPr lang="en-US" altLang="ja-JP" sz="788" dirty="0">
                  <a:solidFill>
                    <a:prstClr val="black"/>
                  </a:solidFill>
                </a:rPr>
                <a:t>What is the cost of distrust for S&amp;T?</a:t>
              </a:r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2705078" y="7568069"/>
              <a:ext cx="2890534" cy="449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65485" indent="-65485">
                <a:buFont typeface="Arial" panose="020B0604020202020204" pitchFamily="34" charset="0"/>
                <a:buChar char="•"/>
                <a:defRPr/>
              </a:pPr>
              <a:r>
                <a:rPr lang="ja-JP" altLang="en-US" sz="788" dirty="0">
                  <a:solidFill>
                    <a:prstClr val="black"/>
                  </a:solidFill>
                </a:rPr>
                <a:t> </a:t>
              </a:r>
              <a:r>
                <a:rPr lang="en-US" altLang="ja-JP" sz="788" dirty="0">
                  <a:solidFill>
                    <a:prstClr val="black"/>
                  </a:solidFill>
                </a:rPr>
                <a:t>What “science” is in contemporary era</a:t>
              </a:r>
              <a:r>
                <a:rPr lang="ja-JP" altLang="en-US" sz="788" dirty="0">
                  <a:solidFill>
                    <a:prstClr val="black"/>
                  </a:solidFill>
                </a:rPr>
                <a:t>？</a:t>
              </a:r>
              <a:endParaRPr lang="en-US" altLang="ja-JP" sz="788" dirty="0">
                <a:solidFill>
                  <a:prstClr val="black"/>
                </a:solidFill>
              </a:endParaRPr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9231578" y="6914529"/>
              <a:ext cx="5629398" cy="449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65485" indent="-65485">
                <a:buFont typeface="Arial" panose="020B0604020202020204" pitchFamily="34" charset="0"/>
                <a:buChar char="•"/>
                <a:defRPr/>
              </a:pPr>
              <a:r>
                <a:rPr lang="ja-JP" altLang="en-US" sz="788" dirty="0">
                  <a:solidFill>
                    <a:prstClr val="black"/>
                  </a:solidFill>
                </a:rPr>
                <a:t> </a:t>
              </a:r>
              <a:r>
                <a:rPr lang="en-US" altLang="ja-JP" sz="788" dirty="0">
                  <a:solidFill>
                    <a:prstClr val="black"/>
                  </a:solidFill>
                </a:rPr>
                <a:t>Who becomes happy and who unhappy with S&amp;T development</a:t>
              </a:r>
              <a:r>
                <a:rPr lang="ja-JP" altLang="en-US" sz="788" dirty="0">
                  <a:solidFill>
                    <a:prstClr val="black"/>
                  </a:solidFill>
                </a:rPr>
                <a:t>？</a:t>
              </a:r>
              <a:endParaRPr lang="en-US" altLang="ja-JP" sz="788" dirty="0">
                <a:solidFill>
                  <a:prstClr val="black"/>
                </a:solidFill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3012964" y="8046967"/>
              <a:ext cx="1962930" cy="449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65485" indent="-65485">
                <a:buFont typeface="Arial" panose="020B0604020202020204" pitchFamily="34" charset="0"/>
                <a:buChar char="•"/>
                <a:defRPr/>
              </a:pPr>
              <a:r>
                <a:rPr lang="ja-JP" altLang="en-US" sz="788" dirty="0">
                  <a:solidFill>
                    <a:prstClr val="black"/>
                  </a:solidFill>
                </a:rPr>
                <a:t> </a:t>
              </a:r>
              <a:r>
                <a:rPr lang="en-US" altLang="ja-JP" sz="788" dirty="0">
                  <a:solidFill>
                    <a:prstClr val="black"/>
                  </a:solidFill>
                </a:rPr>
                <a:t>The scope of STI policy</a:t>
              </a:r>
              <a:r>
                <a:rPr lang="ja-JP" altLang="en-US" sz="788" dirty="0">
                  <a:solidFill>
                    <a:prstClr val="black"/>
                  </a:solidFill>
                </a:rPr>
                <a:t>？</a:t>
              </a:r>
              <a:endParaRPr lang="en-US" altLang="ja-JP" sz="788" dirty="0">
                <a:solidFill>
                  <a:prstClr val="black"/>
                </a:solidFill>
              </a:endParaRPr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5435912" y="7541524"/>
              <a:ext cx="3292354" cy="449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65485" indent="-65485">
                <a:buFont typeface="Arial" panose="020B0604020202020204" pitchFamily="34" charset="0"/>
                <a:buChar char="•"/>
                <a:defRPr/>
              </a:pPr>
              <a:r>
                <a:rPr lang="ja-JP" altLang="en-US" sz="788" dirty="0">
                  <a:solidFill>
                    <a:prstClr val="black"/>
                  </a:solidFill>
                </a:rPr>
                <a:t> </a:t>
              </a:r>
              <a:r>
                <a:rPr lang="en-US" altLang="ja-JP" sz="788" dirty="0">
                  <a:solidFill>
                    <a:prstClr val="black"/>
                  </a:solidFill>
                </a:rPr>
                <a:t>What is innovation? Is innovation necessary?</a:t>
              </a:r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5015883" y="8104365"/>
              <a:ext cx="334280" cy="449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65485" indent="-65485">
                <a:buFont typeface="Arial" panose="020B0604020202020204" pitchFamily="34" charset="0"/>
                <a:buChar char="•"/>
                <a:defRPr/>
              </a:pPr>
              <a:endParaRPr lang="en-US" altLang="ja-JP" sz="788" dirty="0">
                <a:solidFill>
                  <a:prstClr val="black"/>
                </a:solidFill>
              </a:endParaRPr>
            </a:p>
          </p:txBody>
        </p:sp>
        <p:sp>
          <p:nvSpPr>
            <p:cNvPr id="103" name="正方形/長方形 102">
              <a:extLst>
                <a:ext uri="{FF2B5EF4-FFF2-40B4-BE49-F238E27FC236}">
                  <a16:creationId xmlns:a16="http://schemas.microsoft.com/office/drawing/2014/main" id="{4268C341-EE6F-48F6-B72D-F4AD2CCD4664}"/>
                </a:ext>
              </a:extLst>
            </p:cNvPr>
            <p:cNvSpPr/>
            <p:nvPr/>
          </p:nvSpPr>
          <p:spPr>
            <a:xfrm>
              <a:off x="3616835" y="5739669"/>
              <a:ext cx="10538789" cy="449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65485" indent="-65485">
                <a:buFont typeface="Arial" panose="020B0604020202020204" pitchFamily="34" charset="0"/>
                <a:buChar char="•"/>
                <a:defRPr/>
              </a:pPr>
              <a:r>
                <a:rPr lang="ja-JP" altLang="en-US" sz="788" dirty="0">
                  <a:solidFill>
                    <a:prstClr val="black"/>
                  </a:solidFill>
                </a:rPr>
                <a:t> </a:t>
              </a:r>
              <a:r>
                <a:rPr lang="en-US" altLang="ja-JP" sz="788" dirty="0">
                  <a:solidFill>
                    <a:prstClr val="black"/>
                  </a:solidFill>
                </a:rPr>
                <a:t>How to handle understanding, visualization, evidence-making, rationale for social expectation for STI, and how to connect them to policy formation and R&amp;D</a:t>
              </a:r>
              <a:r>
                <a:rPr lang="ja-JP" altLang="en-US" sz="788" dirty="0">
                  <a:solidFill>
                    <a:prstClr val="black"/>
                  </a:solidFill>
                </a:rPr>
                <a:t>？</a:t>
              </a:r>
              <a:endParaRPr lang="en-US" altLang="ja-JP" sz="788" dirty="0">
                <a:solidFill>
                  <a:prstClr val="black"/>
                </a:solidFill>
              </a:endParaRPr>
            </a:p>
          </p:txBody>
        </p:sp>
      </p:grpSp>
      <p:sp>
        <p:nvSpPr>
          <p:cNvPr id="9" name="正方形/長方形 8"/>
          <p:cNvSpPr/>
          <p:nvPr/>
        </p:nvSpPr>
        <p:spPr>
          <a:xfrm>
            <a:off x="4482557" y="2823116"/>
            <a:ext cx="4925498" cy="213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191">
              <a:buFont typeface="Arial" panose="020B0604020202020204" pitchFamily="34" charset="0"/>
              <a:buChar char="•"/>
              <a:defRPr/>
            </a:pPr>
            <a:r>
              <a:rPr lang="en-US" altLang="ja-JP" sz="788" dirty="0">
                <a:solidFill>
                  <a:prstClr val="black"/>
                </a:solidFill>
              </a:rPr>
              <a:t> Possible to predict emerging technologies? How to draw strategic scenario for S&amp;T foresight</a:t>
            </a:r>
            <a:r>
              <a:rPr lang="ja-JP" altLang="en-US" sz="788" dirty="0">
                <a:solidFill>
                  <a:prstClr val="black"/>
                </a:solidFill>
              </a:rPr>
              <a:t>？</a:t>
            </a:r>
            <a:endParaRPr lang="en-US" altLang="ja-JP" sz="788" dirty="0">
              <a:solidFill>
                <a:prstClr val="black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960522" y="3548743"/>
            <a:ext cx="2815514" cy="2135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788" dirty="0">
                <a:solidFill>
                  <a:prstClr val="black"/>
                </a:solidFill>
              </a:rPr>
              <a:t>What are the administrative needs? How to find them?</a:t>
            </a:r>
            <a:r>
              <a:rPr lang="ja-JP" altLang="en-US" sz="788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endParaRPr lang="en-US" altLang="ja-JP" sz="788" dirty="0">
              <a:solidFill>
                <a:prstClr val="black"/>
              </a:solidFill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8133050" y="7165022"/>
            <a:ext cx="277031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50" dirty="0">
                <a:solidFill>
                  <a:prstClr val="black"/>
                </a:solidFill>
              </a:rPr>
              <a:t>※8/2 WS</a:t>
            </a:r>
            <a:r>
              <a:rPr lang="ja-JP" altLang="en-US" sz="1050" dirty="0">
                <a:solidFill>
                  <a:prstClr val="black"/>
                </a:solidFill>
              </a:rPr>
              <a:t>議論を基に事務局整理（暫定版）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137120" y="89647"/>
            <a:ext cx="8383930" cy="375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 Questions </a:t>
            </a:r>
            <a:r>
              <a:rPr kumimoji="1"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Lined Up IN the Workshop</a:t>
            </a:r>
            <a:endParaRPr kumimoji="1" lang="ja-JP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7BEED4E2-7557-4124-98A4-D95B0DCC0742}"/>
              </a:ext>
            </a:extLst>
          </p:cNvPr>
          <p:cNvSpPr/>
          <p:nvPr/>
        </p:nvSpPr>
        <p:spPr>
          <a:xfrm>
            <a:off x="9574300" y="2656917"/>
            <a:ext cx="2837889" cy="213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788" dirty="0">
                <a:solidFill>
                  <a:prstClr val="black"/>
                </a:solidFill>
              </a:rPr>
              <a:t>Expansion of STI HR career courses</a:t>
            </a:r>
            <a:r>
              <a:rPr lang="ja-JP" altLang="en-US" sz="788" dirty="0">
                <a:solidFill>
                  <a:prstClr val="black"/>
                </a:solidFill>
              </a:rPr>
              <a:t>？</a:t>
            </a:r>
            <a:endParaRPr lang="en-US" altLang="ja-JP" sz="788" dirty="0">
              <a:solidFill>
                <a:prstClr val="black"/>
              </a:solidFill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1E62BF4D-858F-41B0-813D-B97045553D3A}"/>
              </a:ext>
            </a:extLst>
          </p:cNvPr>
          <p:cNvSpPr/>
          <p:nvPr/>
        </p:nvSpPr>
        <p:spPr>
          <a:xfrm>
            <a:off x="2756672" y="5601864"/>
            <a:ext cx="872601" cy="2308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sz="900" b="1" dirty="0">
                <a:solidFill>
                  <a:prstClr val="black"/>
                </a:solidFill>
                <a:latin typeface="Calibri" panose="020F0502020204030204" pitchFamily="34" charset="0"/>
              </a:rPr>
              <a:t>Participation</a:t>
            </a: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51B9341C-3D20-4A30-8474-DE5930B7CECE}"/>
              </a:ext>
            </a:extLst>
          </p:cNvPr>
          <p:cNvSpPr/>
          <p:nvPr/>
        </p:nvSpPr>
        <p:spPr>
          <a:xfrm>
            <a:off x="2756672" y="6617414"/>
            <a:ext cx="697805" cy="2308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sz="900" b="1" dirty="0" err="1">
                <a:solidFill>
                  <a:prstClr val="black"/>
                </a:solidFill>
                <a:latin typeface="Calibri" panose="020F0502020204030204" pitchFamily="34" charset="0"/>
              </a:rPr>
              <a:t>SciREX</a:t>
            </a:r>
            <a:endParaRPr lang="en-US" altLang="ja-JP" sz="9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88062417-99DB-4871-B28D-D12FE4ECFDA8}"/>
              </a:ext>
            </a:extLst>
          </p:cNvPr>
          <p:cNvSpPr/>
          <p:nvPr/>
        </p:nvSpPr>
        <p:spPr>
          <a:xfrm>
            <a:off x="2756672" y="6358867"/>
            <a:ext cx="697805" cy="2308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sz="900" b="1" dirty="0">
                <a:solidFill>
                  <a:prstClr val="black"/>
                </a:solidFill>
                <a:latin typeface="Calibri" panose="020F0502020204030204" pitchFamily="34" charset="0"/>
              </a:rPr>
              <a:t>Policy</a:t>
            </a: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6CC8E0BA-5DD1-4C10-AF91-12CB19ED46C9}"/>
              </a:ext>
            </a:extLst>
          </p:cNvPr>
          <p:cNvSpPr/>
          <p:nvPr/>
        </p:nvSpPr>
        <p:spPr>
          <a:xfrm>
            <a:off x="2764200" y="6108455"/>
            <a:ext cx="697805" cy="2308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sz="900" b="1" dirty="0">
                <a:solidFill>
                  <a:prstClr val="black"/>
                </a:solidFill>
                <a:latin typeface="Calibri" panose="020F0502020204030204" pitchFamily="34" charset="0"/>
              </a:rPr>
              <a:t>STI</a:t>
            </a: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17FBDE08-6105-4A7E-92CB-4EDF4DE5B83F}"/>
              </a:ext>
            </a:extLst>
          </p:cNvPr>
          <p:cNvSpPr/>
          <p:nvPr/>
        </p:nvSpPr>
        <p:spPr>
          <a:xfrm>
            <a:off x="6856222" y="3009183"/>
            <a:ext cx="5103666" cy="2135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788" dirty="0">
                <a:solidFill>
                  <a:prstClr val="black"/>
                </a:solidFill>
              </a:rPr>
              <a:t>How to make possible innovation without government funds?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143BE096-F728-4DD5-B9BE-D4A68B42F9BD}"/>
              </a:ext>
            </a:extLst>
          </p:cNvPr>
          <p:cNvSpPr txBox="1"/>
          <p:nvPr/>
        </p:nvSpPr>
        <p:spPr>
          <a:xfrm>
            <a:off x="5660533" y="3298886"/>
            <a:ext cx="2915622" cy="219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191">
              <a:buFont typeface="Arial" panose="020B0604020202020204" pitchFamily="34" charset="0"/>
              <a:buChar char="•"/>
              <a:defRPr/>
            </a:pPr>
            <a:r>
              <a:rPr lang="ja-JP" altLang="en-US" sz="825" dirty="0">
                <a:solidFill>
                  <a:prstClr val="black"/>
                </a:solidFill>
              </a:rPr>
              <a:t> </a:t>
            </a:r>
            <a:r>
              <a:rPr lang="en-US" altLang="ja-JP" sz="825" dirty="0">
                <a:solidFill>
                  <a:prstClr val="black"/>
                </a:solidFill>
              </a:rPr>
              <a:t>Regulations promote innovation or block it</a:t>
            </a:r>
            <a:r>
              <a:rPr lang="ja-JP" altLang="en-US" sz="825" dirty="0">
                <a:solidFill>
                  <a:prstClr val="black"/>
                </a:solidFill>
              </a:rPr>
              <a:t>？ </a:t>
            </a:r>
            <a:endParaRPr lang="en-US" altLang="ja-JP" sz="825" dirty="0">
              <a:solidFill>
                <a:prstClr val="black"/>
              </a:solidFill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29B3D02B-333D-4C0D-9101-5E995BF70EED}"/>
              </a:ext>
            </a:extLst>
          </p:cNvPr>
          <p:cNvSpPr txBox="1"/>
          <p:nvPr/>
        </p:nvSpPr>
        <p:spPr>
          <a:xfrm>
            <a:off x="7968719" y="3289180"/>
            <a:ext cx="2682250" cy="219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191">
              <a:buFont typeface="Arial" panose="020B0604020202020204" pitchFamily="34" charset="0"/>
              <a:buChar char="•"/>
              <a:defRPr/>
            </a:pPr>
            <a:r>
              <a:rPr lang="ja-JP" altLang="en-US" sz="825" dirty="0">
                <a:solidFill>
                  <a:prstClr val="black"/>
                </a:solidFill>
              </a:rPr>
              <a:t> </a:t>
            </a:r>
            <a:r>
              <a:rPr lang="en-US" altLang="ja-JP" sz="825" dirty="0">
                <a:solidFill>
                  <a:prstClr val="black"/>
                </a:solidFill>
              </a:rPr>
              <a:t>System design that tends to take risks</a:t>
            </a:r>
            <a:r>
              <a:rPr lang="ja-JP" altLang="en-US" sz="825" dirty="0">
                <a:solidFill>
                  <a:prstClr val="black"/>
                </a:solidFill>
              </a:rPr>
              <a:t>？ </a:t>
            </a:r>
            <a:endParaRPr lang="en-US" altLang="ja-JP" sz="825" dirty="0">
              <a:solidFill>
                <a:prstClr val="black"/>
              </a:solidFill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8D90A254-AACC-4147-85F1-66D2C465419E}"/>
              </a:ext>
            </a:extLst>
          </p:cNvPr>
          <p:cNvSpPr/>
          <p:nvPr/>
        </p:nvSpPr>
        <p:spPr>
          <a:xfrm>
            <a:off x="4950868" y="4170724"/>
            <a:ext cx="4184764" cy="213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788" dirty="0">
                <a:solidFill>
                  <a:prstClr val="black"/>
                </a:solidFill>
              </a:rPr>
              <a:t>・</a:t>
            </a:r>
            <a:r>
              <a:rPr lang="en-US" altLang="ja-JP" sz="788" dirty="0">
                <a:solidFill>
                  <a:prstClr val="black"/>
                </a:solidFill>
              </a:rPr>
              <a:t>STI policies should be made by experts? or politicians?</a:t>
            </a: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29E154DF-7436-4BC7-B3ED-ECDC93AD543B}"/>
              </a:ext>
            </a:extLst>
          </p:cNvPr>
          <p:cNvSpPr/>
          <p:nvPr/>
        </p:nvSpPr>
        <p:spPr>
          <a:xfrm>
            <a:off x="3873404" y="4487221"/>
            <a:ext cx="4787528" cy="2135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788" dirty="0">
                <a:solidFill>
                  <a:prstClr val="black"/>
                </a:solidFill>
              </a:rPr>
              <a:t>How</a:t>
            </a:r>
            <a:r>
              <a:rPr lang="ja-JP" altLang="en-US" sz="788" dirty="0">
                <a:solidFill>
                  <a:prstClr val="black"/>
                </a:solidFill>
              </a:rPr>
              <a:t> </a:t>
            </a:r>
            <a:r>
              <a:rPr lang="en-US" altLang="ja-JP" sz="788" dirty="0">
                <a:solidFill>
                  <a:prstClr val="black"/>
                </a:solidFill>
              </a:rPr>
              <a:t>research</a:t>
            </a:r>
            <a:r>
              <a:rPr lang="ja-JP" altLang="en-US" sz="788" dirty="0">
                <a:solidFill>
                  <a:prstClr val="black"/>
                </a:solidFill>
              </a:rPr>
              <a:t> </a:t>
            </a:r>
            <a:r>
              <a:rPr lang="en-US" altLang="ja-JP" sz="788" dirty="0">
                <a:solidFill>
                  <a:prstClr val="black"/>
                </a:solidFill>
              </a:rPr>
              <a:t>can</a:t>
            </a:r>
            <a:r>
              <a:rPr lang="ja-JP" altLang="en-US" sz="788" dirty="0">
                <a:solidFill>
                  <a:prstClr val="black"/>
                </a:solidFill>
              </a:rPr>
              <a:t> </a:t>
            </a:r>
            <a:r>
              <a:rPr lang="en-US" altLang="ja-JP" sz="788" dirty="0">
                <a:solidFill>
                  <a:prstClr val="black"/>
                </a:solidFill>
              </a:rPr>
              <a:t>be</a:t>
            </a:r>
            <a:r>
              <a:rPr lang="ja-JP" altLang="en-US" sz="788" dirty="0">
                <a:solidFill>
                  <a:prstClr val="black"/>
                </a:solidFill>
              </a:rPr>
              <a:t> </a:t>
            </a:r>
            <a:r>
              <a:rPr lang="en-US" altLang="ja-JP" sz="788" dirty="0">
                <a:solidFill>
                  <a:prstClr val="black"/>
                </a:solidFill>
              </a:rPr>
              <a:t>bridged</a:t>
            </a:r>
            <a:r>
              <a:rPr lang="ja-JP" altLang="en-US" sz="788" dirty="0">
                <a:solidFill>
                  <a:prstClr val="black"/>
                </a:solidFill>
              </a:rPr>
              <a:t> </a:t>
            </a:r>
            <a:r>
              <a:rPr lang="en-US" altLang="ja-JP" sz="788" dirty="0">
                <a:solidFill>
                  <a:prstClr val="black"/>
                </a:solidFill>
              </a:rPr>
              <a:t>with</a:t>
            </a:r>
            <a:r>
              <a:rPr lang="ja-JP" altLang="en-US" sz="788" dirty="0">
                <a:solidFill>
                  <a:prstClr val="black"/>
                </a:solidFill>
              </a:rPr>
              <a:t> </a:t>
            </a:r>
            <a:r>
              <a:rPr lang="en-US" altLang="ja-JP" sz="788" dirty="0">
                <a:solidFill>
                  <a:prstClr val="black"/>
                </a:solidFill>
              </a:rPr>
              <a:t>policymaking</a:t>
            </a:r>
            <a:r>
              <a:rPr lang="ja-JP" altLang="en-US" sz="788" dirty="0">
                <a:solidFill>
                  <a:prstClr val="black"/>
                </a:solidFill>
              </a:rPr>
              <a:t> </a:t>
            </a:r>
            <a:r>
              <a:rPr lang="en-US" altLang="ja-JP" sz="788" dirty="0">
                <a:solidFill>
                  <a:prstClr val="black"/>
                </a:solidFill>
              </a:rPr>
              <a:t>activities?</a:t>
            </a: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EE3EB41B-E5F7-4544-89C9-6B9D3F6685A2}"/>
              </a:ext>
            </a:extLst>
          </p:cNvPr>
          <p:cNvSpPr/>
          <p:nvPr/>
        </p:nvSpPr>
        <p:spPr>
          <a:xfrm>
            <a:off x="6651467" y="4347369"/>
            <a:ext cx="4787528" cy="2135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788" dirty="0">
                <a:solidFill>
                  <a:prstClr val="black"/>
                </a:solidFill>
              </a:rPr>
              <a:t>How</a:t>
            </a:r>
            <a:r>
              <a:rPr lang="ja-JP" altLang="en-US" sz="788" dirty="0">
                <a:solidFill>
                  <a:prstClr val="black"/>
                </a:solidFill>
              </a:rPr>
              <a:t> </a:t>
            </a:r>
            <a:r>
              <a:rPr lang="en-US" altLang="ja-JP" sz="788" dirty="0">
                <a:solidFill>
                  <a:prstClr val="black"/>
                </a:solidFill>
              </a:rPr>
              <a:t>to</a:t>
            </a:r>
            <a:r>
              <a:rPr lang="ja-JP" altLang="en-US" sz="788" dirty="0">
                <a:solidFill>
                  <a:prstClr val="black"/>
                </a:solidFill>
              </a:rPr>
              <a:t> </a:t>
            </a:r>
            <a:r>
              <a:rPr lang="en-US" altLang="ja-JP" sz="788" dirty="0">
                <a:solidFill>
                  <a:prstClr val="black"/>
                </a:solidFill>
              </a:rPr>
              <a:t>secure scientific agreement and social understanding</a:t>
            </a:r>
            <a:r>
              <a:rPr lang="ja-JP" altLang="en-US" sz="788" dirty="0">
                <a:solidFill>
                  <a:prstClr val="black"/>
                </a:solidFill>
              </a:rPr>
              <a:t> ？</a:t>
            </a:r>
            <a:endParaRPr lang="en-US" altLang="ja-JP" sz="788" dirty="0">
              <a:solidFill>
                <a:prstClr val="black"/>
              </a:solidFill>
            </a:endParaRPr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692FD736-C1C2-4CE8-99BA-95A2D417C3EE}"/>
              </a:ext>
            </a:extLst>
          </p:cNvPr>
          <p:cNvSpPr/>
          <p:nvPr/>
        </p:nvSpPr>
        <p:spPr>
          <a:xfrm>
            <a:off x="3707049" y="6643920"/>
            <a:ext cx="2030043" cy="2135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788" dirty="0">
                <a:solidFill>
                  <a:prstClr val="black"/>
                </a:solidFill>
              </a:rPr>
              <a:t>What is “science” in </a:t>
            </a:r>
            <a:r>
              <a:rPr lang="en-US" altLang="ja-JP" sz="788" dirty="0" err="1">
                <a:solidFill>
                  <a:prstClr val="black"/>
                </a:solidFill>
              </a:rPr>
              <a:t>SciREX</a:t>
            </a:r>
            <a:r>
              <a:rPr lang="en-US" altLang="ja-JP" sz="788" dirty="0">
                <a:solidFill>
                  <a:prstClr val="black"/>
                </a:solidFill>
              </a:rPr>
              <a:t>?</a:t>
            </a:r>
            <a:r>
              <a:rPr lang="ja-JP" altLang="en-US" sz="788" dirty="0">
                <a:solidFill>
                  <a:prstClr val="black"/>
                </a:solidFill>
              </a:rPr>
              <a:t>？           </a:t>
            </a:r>
            <a:endParaRPr lang="en-US" altLang="ja-JP" sz="788" dirty="0">
              <a:solidFill>
                <a:prstClr val="black"/>
              </a:solidFill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E2529D4B-71F0-460C-B728-AC669BF33AB5}"/>
              </a:ext>
            </a:extLst>
          </p:cNvPr>
          <p:cNvSpPr/>
          <p:nvPr/>
        </p:nvSpPr>
        <p:spPr>
          <a:xfrm>
            <a:off x="3770421" y="5657789"/>
            <a:ext cx="6654707" cy="2135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788" dirty="0">
                <a:solidFill>
                  <a:prstClr val="black"/>
                </a:solidFill>
              </a:rPr>
              <a:t>Why lead citizen is needed?   </a:t>
            </a:r>
            <a:r>
              <a:rPr lang="ja-JP" altLang="en-US" sz="788" dirty="0">
                <a:solidFill>
                  <a:prstClr val="black"/>
                </a:solidFill>
              </a:rPr>
              <a:t>・</a:t>
            </a:r>
            <a:r>
              <a:rPr lang="en-US" altLang="ja-JP" sz="788" dirty="0">
                <a:solidFill>
                  <a:prstClr val="black"/>
                </a:solidFill>
              </a:rPr>
              <a:t>How to find lead citizen and encourage engagement?  </a:t>
            </a:r>
            <a:r>
              <a:rPr lang="ja-JP" altLang="en-US" sz="788" dirty="0">
                <a:solidFill>
                  <a:prstClr val="black"/>
                </a:solidFill>
              </a:rPr>
              <a:t>・</a:t>
            </a:r>
            <a:r>
              <a:rPr lang="en-US" altLang="ja-JP" sz="788" dirty="0">
                <a:solidFill>
                  <a:prstClr val="black"/>
                </a:solidFill>
              </a:rPr>
              <a:t>How to take citizen’s value into policy formation?</a:t>
            </a: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7B152247-9C45-451A-B30F-0300A8458DE6}"/>
              </a:ext>
            </a:extLst>
          </p:cNvPr>
          <p:cNvSpPr/>
          <p:nvPr/>
        </p:nvSpPr>
        <p:spPr>
          <a:xfrm>
            <a:off x="5443733" y="6358867"/>
            <a:ext cx="1858522" cy="2135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ja-JP" altLang="en-US" sz="788" dirty="0">
                <a:solidFill>
                  <a:prstClr val="black"/>
                </a:solidFill>
              </a:rPr>
              <a:t> </a:t>
            </a:r>
            <a:r>
              <a:rPr lang="en-US" altLang="ja-JP" sz="788" dirty="0">
                <a:solidFill>
                  <a:prstClr val="black"/>
                </a:solidFill>
              </a:rPr>
              <a:t>What is expected for STI policy</a:t>
            </a:r>
            <a:r>
              <a:rPr lang="ja-JP" altLang="en-US" sz="788" dirty="0">
                <a:solidFill>
                  <a:prstClr val="black"/>
                </a:solidFill>
              </a:rPr>
              <a:t>？</a:t>
            </a:r>
            <a:endParaRPr lang="en-US" altLang="ja-JP" sz="788" dirty="0">
              <a:solidFill>
                <a:prstClr val="black"/>
              </a:solidFill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DCA150C2-B989-4137-A458-67AD1844F16F}"/>
              </a:ext>
            </a:extLst>
          </p:cNvPr>
          <p:cNvSpPr/>
          <p:nvPr/>
        </p:nvSpPr>
        <p:spPr>
          <a:xfrm>
            <a:off x="8310055" y="6598802"/>
            <a:ext cx="2381101" cy="2135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5485" indent="-65485">
              <a:buFont typeface="Arial" panose="020B0604020202020204" pitchFamily="34" charset="0"/>
              <a:buChar char="•"/>
              <a:defRPr/>
            </a:pPr>
            <a:r>
              <a:rPr lang="en-US" altLang="ja-JP" sz="788" dirty="0" err="1">
                <a:solidFill>
                  <a:prstClr val="black"/>
                </a:solidFill>
              </a:rPr>
              <a:t>SciREX’s</a:t>
            </a:r>
            <a:r>
              <a:rPr lang="en-US" altLang="ja-JP" sz="788" dirty="0">
                <a:solidFill>
                  <a:prstClr val="black"/>
                </a:solidFill>
              </a:rPr>
              <a:t> responsibility. exit strategy?</a:t>
            </a:r>
            <a:r>
              <a:rPr lang="ja-JP" altLang="en-US" sz="788" dirty="0">
                <a:solidFill>
                  <a:prstClr val="black"/>
                </a:solidFill>
              </a:rPr>
              <a:t>           </a:t>
            </a:r>
            <a:endParaRPr lang="en-US" altLang="ja-JP" sz="788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03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円/楕円 49"/>
          <p:cNvSpPr/>
          <p:nvPr/>
        </p:nvSpPr>
        <p:spPr>
          <a:xfrm>
            <a:off x="4903486" y="2501574"/>
            <a:ext cx="2214589" cy="165932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00">
              <a:solidFill>
                <a:prstClr val="white"/>
              </a:solidFill>
            </a:endParaRPr>
          </a:p>
        </p:txBody>
      </p:sp>
      <p:sp>
        <p:nvSpPr>
          <p:cNvPr id="4" name="円/楕円 3"/>
          <p:cNvSpPr/>
          <p:nvPr/>
        </p:nvSpPr>
        <p:spPr>
          <a:xfrm rot="1635610">
            <a:off x="2391141" y="1741634"/>
            <a:ext cx="5543996" cy="27553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>
              <a:solidFill>
                <a:prstClr val="white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 rot="20394518">
            <a:off x="3938321" y="1526424"/>
            <a:ext cx="5632667" cy="26906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>
              <a:solidFill>
                <a:prstClr val="white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 rot="20412168">
            <a:off x="2482450" y="2538471"/>
            <a:ext cx="5391710" cy="27882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00">
              <a:solidFill>
                <a:prstClr val="white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1524001" y="857252"/>
            <a:ext cx="9144000" cy="51434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prstClr val="white"/>
                </a:solidFill>
              </a:rPr>
              <a:t> </a:t>
            </a:r>
            <a:endParaRPr lang="ja-JP" altLang="en-US" sz="1100" dirty="0">
              <a:solidFill>
                <a:prstClr val="white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64146" y="1545468"/>
            <a:ext cx="2480166" cy="2616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sz="11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 Policy’s Social and Economic Effects</a:t>
            </a:r>
            <a:endParaRPr lang="ja-JP" altLang="en-US" sz="11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462132" y="1439147"/>
            <a:ext cx="806631" cy="2616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sz="11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 system</a:t>
            </a:r>
            <a:endParaRPr lang="ja-JP" altLang="en-US" sz="11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92047" y="5163659"/>
            <a:ext cx="1854995" cy="2616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sz="11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 Policy Formation Process</a:t>
            </a:r>
            <a:endParaRPr lang="ja-JP" altLang="en-US" sz="11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94039" y="950624"/>
            <a:ext cx="2664512" cy="2616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sz="11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Relationship</a:t>
            </a:r>
            <a:r>
              <a:rPr lang="en-US" altLang="ja-JP" sz="1100" b="1" dirty="0">
                <a:solidFill>
                  <a:srgbClr val="0070C0"/>
                </a:solidFill>
              </a:rPr>
              <a:t> between STI and Society</a:t>
            </a:r>
            <a:endParaRPr lang="ja-JP" altLang="en-US" sz="1100" b="1" dirty="0">
              <a:solidFill>
                <a:srgbClr val="0070C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75270" y="3505951"/>
            <a:ext cx="13740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handle evidence?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28349" y="4523796"/>
            <a:ext cx="14263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 standard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037899" y="3076631"/>
            <a:ext cx="2258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Citizen’s role as an STI policy stakeholder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37894" y="1908877"/>
            <a:ext cx="1226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Evaluation of HR, money, system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38963" y="2263303"/>
            <a:ext cx="14830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 effects measurement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98716" y="3784631"/>
            <a:ext cx="15023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Contribution to social issues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19545" y="2782061"/>
            <a:ext cx="25720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Investment &amp; evaluation standards and rationale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124656" y="1784129"/>
            <a:ext cx="14245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Policy</a:t>
            </a:r>
            <a:r>
              <a:rPr lang="ja-JP" altLang="en-US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experiment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768025" y="2169331"/>
            <a:ext cx="1424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Implementation -&gt;Data design -&gt;Base formation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965705" y="1686346"/>
            <a:ext cx="10246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Innovation, driver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178312" y="1794719"/>
            <a:ext cx="12196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 (HR,</a:t>
            </a:r>
            <a:r>
              <a:rPr lang="ja-JP" altLang="en-US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　</a:t>
            </a:r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Infrastructure, money, information)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405772" y="1992181"/>
            <a:ext cx="17315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 (knowledge, value</a:t>
            </a:r>
            <a:r>
              <a:rPr lang="ja-JP" altLang="en-US" sz="1100" dirty="0">
                <a:solidFill>
                  <a:prstClr val="black"/>
                </a:solidFill>
              </a:rPr>
              <a:t>）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673421" y="2536198"/>
            <a:ext cx="6575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Allocation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486486" y="2643421"/>
            <a:ext cx="8082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Impediments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87209" y="2383443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Dissemination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083112" y="1444291"/>
            <a:ext cx="10599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Intention, purpose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852073" y="4160897"/>
            <a:ext cx="18996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Analyses of issues and tools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787958" y="4574790"/>
            <a:ext cx="18996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Analyses of actors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621016" y="4651625"/>
            <a:ext cx="18996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196366" y="3076534"/>
            <a:ext cx="1770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Evaluation &amp; verification systems,</a:t>
            </a:r>
          </a:p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legitimacy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880495" y="4755436"/>
            <a:ext cx="1058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Legitimacy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776450" y="3860991"/>
            <a:ext cx="105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Decision-making process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978348" y="4334805"/>
            <a:ext cx="105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Inter-policy adjustment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33450" y="4798088"/>
            <a:ext cx="1058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Capability building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441831" y="5107767"/>
            <a:ext cx="124579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Researchers-policymakers communication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020308" y="4903144"/>
            <a:ext cx="1058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Trust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732014" y="5064313"/>
            <a:ext cx="12800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Foresight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352542" y="5382240"/>
            <a:ext cx="15737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impact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837413" y="4322562"/>
            <a:ext cx="15737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Expectation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484991" y="4113404"/>
            <a:ext cx="15737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Trust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293681" y="4893627"/>
            <a:ext cx="15737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Participation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111223" y="4755436"/>
            <a:ext cx="15737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Ethics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699663" y="3680530"/>
            <a:ext cx="22760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Education, communication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474066" y="2844280"/>
            <a:ext cx="13992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Scope of STI Policy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278817" y="2505420"/>
            <a:ext cx="12023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Government’s role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077063" y="3776077"/>
            <a:ext cx="12613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ja-JP" altLang="en-US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ja-JP" altLang="en-US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policy</a:t>
            </a:r>
            <a:r>
              <a:rPr lang="ja-JP" altLang="en-US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need?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613725" y="2956720"/>
            <a:ext cx="15392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innovation?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745802" y="3432013"/>
            <a:ext cx="12613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evidence?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017779" y="3490618"/>
            <a:ext cx="1261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ja-JP" altLang="en-US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ja-JP" altLang="en-US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“science”</a:t>
            </a:r>
            <a:r>
              <a:rPr lang="ja-JP" altLang="en-US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ja-JP" altLang="en-US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current era?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514552" y="82272"/>
            <a:ext cx="6263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>
                <a:solidFill>
                  <a:prstClr val="black"/>
                </a:solidFill>
              </a:rPr>
              <a:t>Science Questions Overview</a:t>
            </a:r>
            <a:r>
              <a:rPr lang="ja-JP" altLang="en-US" sz="2400" b="1" dirty="0">
                <a:solidFill>
                  <a:prstClr val="black"/>
                </a:solidFill>
              </a:rPr>
              <a:t> </a:t>
            </a:r>
            <a:r>
              <a:rPr lang="en-US" altLang="ja-JP" sz="2400" b="1" dirty="0">
                <a:solidFill>
                  <a:prstClr val="black"/>
                </a:solidFill>
              </a:rPr>
              <a:t>(Keywords)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695318" y="3101796"/>
            <a:ext cx="635110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solidFill>
                  <a:srgbClr val="0070C0"/>
                </a:solidFill>
              </a:rPr>
              <a:t>Meta</a:t>
            </a:r>
            <a:endParaRPr lang="ja-JP" altLang="en-US" sz="1400" b="1" dirty="0">
              <a:solidFill>
                <a:srgbClr val="0070C0"/>
              </a:solidFill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C5F4AC12-C949-4C51-894F-7B474B6D2D23}"/>
              </a:ext>
            </a:extLst>
          </p:cNvPr>
          <p:cNvSpPr txBox="1"/>
          <p:nvPr/>
        </p:nvSpPr>
        <p:spPr>
          <a:xfrm>
            <a:off x="2488671" y="1924508"/>
            <a:ext cx="16674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Economic effects measurement</a:t>
            </a:r>
            <a:endParaRPr lang="ja-JP" altLang="en-US" sz="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288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1870</Words>
  <Application>Microsoft Office PowerPoint</Application>
  <PresentationFormat>ワイド画面</PresentationFormat>
  <Paragraphs>254</Paragraphs>
  <Slides>5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20" baseType="lpstr">
      <vt:lpstr>HGP創英角ｺﾞｼｯｸUB</vt:lpstr>
      <vt:lpstr>ＭＳ Ｐゴシック</vt:lpstr>
      <vt:lpstr>ＭＳ 明朝</vt:lpstr>
      <vt:lpstr>Segoe UI 本文</vt:lpstr>
      <vt:lpstr>メイリオ</vt:lpstr>
      <vt:lpstr>游ゴシック</vt:lpstr>
      <vt:lpstr>游ゴシック Light</vt:lpstr>
      <vt:lpstr>Arial</vt:lpstr>
      <vt:lpstr>Calibri</vt:lpstr>
      <vt:lpstr>Century</vt:lpstr>
      <vt:lpstr>Century Gothic</vt:lpstr>
      <vt:lpstr>Segoe UI</vt:lpstr>
      <vt:lpstr>Times New Roman</vt:lpstr>
      <vt:lpstr>Office テーマ</vt:lpstr>
      <vt:lpstr>Microsoft 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中田 和子</dc:creator>
  <cp:lastModifiedBy>中田 和子</cp:lastModifiedBy>
  <cp:revision>9</cp:revision>
  <dcterms:created xsi:type="dcterms:W3CDTF">2020-02-26T23:16:00Z</dcterms:created>
  <dcterms:modified xsi:type="dcterms:W3CDTF">2020-05-27T00:03:44Z</dcterms:modified>
</cp:coreProperties>
</file>